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2" r:id="rId3"/>
    <p:sldId id="265" r:id="rId4"/>
    <p:sldId id="291" r:id="rId5"/>
    <p:sldId id="267" r:id="rId6"/>
    <p:sldId id="283" r:id="rId7"/>
    <p:sldId id="268" r:id="rId8"/>
    <p:sldId id="269" r:id="rId9"/>
    <p:sldId id="300" r:id="rId10"/>
    <p:sldId id="270" r:id="rId11"/>
    <p:sldId id="303" r:id="rId12"/>
    <p:sldId id="305" r:id="rId13"/>
    <p:sldId id="306" r:id="rId14"/>
    <p:sldId id="307" r:id="rId15"/>
    <p:sldId id="274" r:id="rId16"/>
    <p:sldId id="30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322" r:id="rId25"/>
    <p:sldId id="296" r:id="rId26"/>
    <p:sldId id="284" r:id="rId27"/>
    <p:sldId id="285" r:id="rId28"/>
    <p:sldId id="286" r:id="rId29"/>
    <p:sldId id="287" r:id="rId30"/>
    <p:sldId id="288" r:id="rId31"/>
    <p:sldId id="290" r:id="rId32"/>
    <p:sldId id="289" r:id="rId33"/>
    <p:sldId id="293" r:id="rId34"/>
    <p:sldId id="294" r:id="rId35"/>
    <p:sldId id="295" r:id="rId36"/>
    <p:sldId id="297" r:id="rId37"/>
    <p:sldId id="299" r:id="rId38"/>
    <p:sldId id="301" r:id="rId39"/>
    <p:sldId id="308" r:id="rId40"/>
    <p:sldId id="310" r:id="rId41"/>
    <p:sldId id="311" r:id="rId42"/>
    <p:sldId id="313" r:id="rId43"/>
    <p:sldId id="312" r:id="rId44"/>
    <p:sldId id="314" r:id="rId45"/>
    <p:sldId id="316" r:id="rId46"/>
    <p:sldId id="315" r:id="rId47"/>
    <p:sldId id="317" r:id="rId48"/>
    <p:sldId id="318" r:id="rId49"/>
    <p:sldId id="319" r:id="rId50"/>
    <p:sldId id="320" r:id="rId51"/>
    <p:sldId id="321" r:id="rId52"/>
    <p:sldId id="30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56CF0-D449-4F4B-B502-439903D685DB}" v="65" dt="2021-12-21T14:27:47.674"/>
    <p1510:client id="{7FED01B9-7B50-C2A1-E99F-73E8CDD07F9C}" v="1017" dt="2021-12-21T15:27:09.405"/>
    <p1510:client id="{91DE4943-C999-7451-21B9-4BBDF1883AEB}" v="1385" dt="2021-12-21T19:52:16.310"/>
    <p1510:client id="{CB28DECD-6B53-49A2-D478-AB8650A852B6}" v="1939" dt="2021-12-21T16:45:24.682"/>
    <p1510:client id="{E70DE954-4CFD-35B8-9028-1EC6194A971D}" v="418" dt="2021-12-21T21:15:02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0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1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5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5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8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76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2">
            <a:extLst>
              <a:ext uri="{FF2B5EF4-FFF2-40B4-BE49-F238E27FC236}">
                <a16:creationId xmlns:a16="http://schemas.microsoft.com/office/drawing/2014/main" id="{D94F5940-5DE3-43F1-A870-7C2BDFB95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9" b="206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REVIEW-02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322D-30DF-4D5C-9CA9-098196949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651"/>
            <a:ext cx="10515600" cy="5687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cs typeface="Calibri" panose="020F0502020204030204"/>
              </a:rPr>
              <a:t>Table 2: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 err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Cus_Mobile</a:t>
            </a: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>
                <a:cs typeface="Calibri" panose="020F0502020204030204"/>
              </a:rPr>
              <a:t>(</a:t>
            </a:r>
            <a:r>
              <a:rPr lang="en-US" u="sng" err="1">
                <a:cs typeface="Calibri" panose="020F0502020204030204"/>
              </a:rPr>
              <a:t>Customer_id</a:t>
            </a:r>
            <a:r>
              <a:rPr lang="en-US">
                <a:cs typeface="Calibri" panose="020F0502020204030204"/>
              </a:rPr>
              <a:t>, </a:t>
            </a:r>
            <a:r>
              <a:rPr lang="en-US" u="sng" err="1">
                <a:cs typeface="Calibri" panose="020F0502020204030204"/>
              </a:rPr>
              <a:t>Mobile_no</a:t>
            </a:r>
            <a:r>
              <a:rPr lang="en-US">
                <a:cs typeface="Calibri" panose="020F0502020204030204"/>
              </a:rPr>
              <a:t>)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cs typeface="Calibri" panose="020F0502020204030204"/>
              </a:rPr>
              <a:t>Table 3: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 err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Emp_Mob</a:t>
            </a:r>
            <a:r>
              <a:rPr lang="en-US" b="1">
                <a:solidFill>
                  <a:schemeClr val="accent1"/>
                </a:solidFill>
                <a:latin typeface="Times New Roman"/>
                <a:cs typeface="Calibri" panose="020F0502020204030204"/>
              </a:rPr>
              <a:t> </a:t>
            </a:r>
            <a:r>
              <a:rPr lang="en-US" u="sng">
                <a:cs typeface="Calibri" panose="020F0502020204030204"/>
              </a:rPr>
              <a:t>(</a:t>
            </a:r>
            <a:r>
              <a:rPr lang="en-US" u="sng" err="1">
                <a:cs typeface="Calibri" panose="020F0502020204030204"/>
              </a:rPr>
              <a:t>Emp_id</a:t>
            </a:r>
            <a:r>
              <a:rPr lang="en-US">
                <a:cs typeface="Calibri" panose="020F0502020204030204"/>
              </a:rPr>
              <a:t>, </a:t>
            </a:r>
            <a:r>
              <a:rPr lang="en-US" u="sng" err="1">
                <a:cs typeface="Calibri" panose="020F0502020204030204"/>
              </a:rPr>
              <a:t>Emp_Mobile</a:t>
            </a:r>
            <a:r>
              <a:rPr lang="en-US">
                <a:cs typeface="Calibri" panose="020F0502020204030204"/>
              </a:rPr>
              <a:t>)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cs typeface="Calibri" panose="020F0502020204030204"/>
              </a:rPr>
              <a:t>Table 4: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 err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Loan_num</a:t>
            </a:r>
            <a:r>
              <a:rPr lang="en-US" b="1">
                <a:solidFill>
                  <a:schemeClr val="accent1"/>
                </a:solidFill>
                <a:latin typeface="Times New Roman"/>
                <a:cs typeface="Calibri" panose="020F0502020204030204"/>
              </a:rPr>
              <a:t> </a:t>
            </a:r>
            <a:r>
              <a:rPr lang="en-US">
                <a:cs typeface="Calibri" panose="020F0502020204030204"/>
              </a:rPr>
              <a:t>(</a:t>
            </a:r>
            <a:r>
              <a:rPr lang="en-US" u="sng" err="1">
                <a:cs typeface="Calibri" panose="020F0502020204030204"/>
              </a:rPr>
              <a:t>Customer_id</a:t>
            </a:r>
            <a:r>
              <a:rPr lang="en-US">
                <a:cs typeface="Calibri" panose="020F0502020204030204"/>
              </a:rPr>
              <a:t>, </a:t>
            </a:r>
            <a:r>
              <a:rPr lang="en-US" u="sng" err="1">
                <a:cs typeface="Calibri" panose="020F0502020204030204"/>
              </a:rPr>
              <a:t>LoanNumber</a:t>
            </a:r>
            <a:r>
              <a:rPr lang="en-US">
                <a:cs typeface="Calibri" panose="020F0502020204030204"/>
              </a:rPr>
              <a:t>)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cs typeface="Calibri" panose="020F0502020204030204"/>
              </a:rPr>
              <a:t>Table 5: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Transact</a:t>
            </a:r>
            <a:r>
              <a:rPr lang="en-US">
                <a:cs typeface="Calibri" panose="020F0502020204030204"/>
              </a:rPr>
              <a:t> (</a:t>
            </a:r>
            <a:r>
              <a:rPr lang="en-US" u="sng" err="1">
                <a:cs typeface="Calibri" panose="020F0502020204030204"/>
              </a:rPr>
              <a:t>AccountID</a:t>
            </a:r>
            <a:r>
              <a:rPr lang="en-US">
                <a:cs typeface="Calibri" panose="020F0502020204030204"/>
              </a:rPr>
              <a:t>, </a:t>
            </a:r>
            <a:r>
              <a:rPr lang="en-US" u="sng" err="1">
                <a:cs typeface="Calibri" panose="020F0502020204030204"/>
              </a:rPr>
              <a:t>TransactionID</a:t>
            </a:r>
            <a:r>
              <a:rPr lang="en-US">
                <a:cs typeface="Calibri" panose="020F0502020204030204"/>
              </a:rPr>
              <a:t>)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cs typeface="Calibri" panose="020F0502020204030204"/>
              </a:rPr>
              <a:t>Table 6: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Bill</a:t>
            </a:r>
            <a:r>
              <a:rPr lang="en-US">
                <a:cs typeface="Calibri" panose="020F0502020204030204"/>
              </a:rPr>
              <a:t> (</a:t>
            </a:r>
            <a:r>
              <a:rPr lang="en-US" u="sng" err="1">
                <a:cs typeface="Calibri" panose="020F0502020204030204"/>
              </a:rPr>
              <a:t>AccountID</a:t>
            </a:r>
            <a:r>
              <a:rPr lang="en-US">
                <a:cs typeface="Calibri" panose="020F0502020204030204"/>
              </a:rPr>
              <a:t>, </a:t>
            </a:r>
            <a:r>
              <a:rPr lang="en-US" u="sng" err="1">
                <a:cs typeface="Calibri" panose="020F0502020204030204"/>
              </a:rPr>
              <a:t>Bill_payment_no</a:t>
            </a:r>
            <a:r>
              <a:rPr lang="en-US">
                <a:cs typeface="Calibri" panose="020F0502020204030204"/>
              </a:rPr>
              <a:t>)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549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F1C5-5E7C-4061-A23C-4323128D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70853"/>
            <a:ext cx="10578230" cy="590611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 sz="80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2 NF :</a:t>
            </a:r>
            <a:endParaRPr lang="en-US" sz="8000">
              <a:solidFill>
                <a:schemeClr val="accent1"/>
              </a:solidFill>
              <a:cs typeface="Calibri"/>
            </a:endParaRPr>
          </a:p>
          <a:p>
            <a:pPr>
              <a:buFont typeface="Arial"/>
              <a:buChar char="•"/>
            </a:pPr>
            <a:endParaRPr lang="en-US" sz="4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The tables are in 1NF</a:t>
            </a:r>
            <a:endParaRPr lang="en-GB" sz="32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All the other non-prime attributes should be fully functionally dependent on Candidate keys.</a:t>
            </a:r>
            <a:endParaRPr lang="en-GB" sz="3200">
              <a:ea typeface="+mn-lt"/>
              <a:cs typeface="+mn-lt"/>
            </a:endParaRPr>
          </a:p>
          <a:p>
            <a:pPr marL="0" indent="0">
              <a:buNone/>
            </a:pPr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     Master Schema is decomposed and all the  partial dependencies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 are identified.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endParaRPr lang="en-US" sz="3600">
              <a:cs typeface="Calibri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9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2A72-4912-44AA-AACD-5EA87E23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91601"/>
            <a:ext cx="11016914" cy="619617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Table 1: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ADMINISTRATOR</a:t>
            </a:r>
            <a:r>
              <a:rPr lang="en-US">
                <a:cs typeface="Calibri"/>
              </a:rPr>
              <a:t> </a:t>
            </a:r>
            <a:r>
              <a:rPr lang="en-US" sz="2000">
                <a:cs typeface="Calibri"/>
              </a:rPr>
              <a:t>(</a:t>
            </a:r>
            <a:r>
              <a:rPr lang="en-US" sz="2000" u="sng" err="1">
                <a:cs typeface="Calibri"/>
              </a:rPr>
              <a:t>Emp_id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Emp_firstName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Emp_lastName</a:t>
            </a:r>
            <a:r>
              <a:rPr lang="en-US" sz="2000">
                <a:cs typeface="Calibri"/>
              </a:rPr>
              <a:t>,       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                                                        </a:t>
            </a:r>
            <a:r>
              <a:rPr lang="en-US" sz="2000" err="1">
                <a:cs typeface="Calibri"/>
              </a:rPr>
              <a:t>Emp_Gender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Emp_DOB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Emp_Designation</a:t>
            </a:r>
            <a:r>
              <a:rPr lang="en-US" sz="2000">
                <a:cs typeface="Calibri"/>
              </a:rPr>
              <a:t>,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                                                       </a:t>
            </a:r>
            <a:r>
              <a:rPr lang="en-US" sz="2000" err="1">
                <a:cs typeface="Calibri"/>
              </a:rPr>
              <a:t>Hired_date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Emp_workingStatus</a:t>
            </a:r>
            <a:r>
              <a:rPr lang="en-US" sz="2000">
                <a:cs typeface="Calibri"/>
              </a:rPr>
              <a:t>) 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>
              <a:buNone/>
            </a:pPr>
            <a:r>
              <a:rPr lang="en-US" sz="1800" u="sng">
                <a:cs typeface="Calibri"/>
              </a:rPr>
              <a:t>Functional Dependencies: </a:t>
            </a:r>
            <a:endParaRPr lang="en-US" sz="1800" u="sng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cs typeface="Calibri"/>
              </a:rPr>
              <a:t>  </a:t>
            </a:r>
            <a:r>
              <a:rPr lang="en-US" sz="2000">
                <a:cs typeface="Calibri"/>
              </a:rPr>
              <a:t>(</a:t>
            </a:r>
            <a:r>
              <a:rPr lang="en-US" sz="2000" err="1">
                <a:cs typeface="Calibri"/>
              </a:rPr>
              <a:t>Emp_id</a:t>
            </a:r>
            <a:r>
              <a:rPr lang="en-US" sz="2000">
                <a:cs typeface="Calibri"/>
              </a:rPr>
              <a:t>) --&gt; (</a:t>
            </a:r>
            <a:r>
              <a:rPr lang="en-US" sz="2000" err="1">
                <a:cs typeface="Calibri"/>
              </a:rPr>
              <a:t>Emp_firstName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Emp_lastName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Emp_Gender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Emp_DOB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Emp_Designation</a:t>
            </a:r>
            <a:r>
              <a:rPr lang="en-US" sz="2000">
                <a:cs typeface="Calibri"/>
              </a:rPr>
              <a:t>, 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sz="2000">
                <a:cs typeface="Calibri"/>
              </a:rPr>
              <a:t>                         </a:t>
            </a:r>
            <a:r>
              <a:rPr lang="en-US" sz="2000" err="1">
                <a:cs typeface="Calibri"/>
              </a:rPr>
              <a:t>Emp_workingStatus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Hired_date</a:t>
            </a:r>
            <a:r>
              <a:rPr lang="en-US" sz="2000">
                <a:cs typeface="Calibri"/>
              </a:rPr>
              <a:t>) </a:t>
            </a: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Table 2:</a:t>
            </a:r>
            <a:endParaRPr lang="en-US"/>
          </a:p>
          <a:p>
            <a:pPr>
              <a:buNone/>
            </a:pP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CUSTOMER </a:t>
            </a:r>
            <a:r>
              <a:rPr lang="en-US" sz="2000">
                <a:cs typeface="Calibri"/>
              </a:rPr>
              <a:t>(</a:t>
            </a:r>
            <a:r>
              <a:rPr lang="en-US" sz="2000" u="sng" err="1">
                <a:cs typeface="Calibri"/>
              </a:rPr>
              <a:t>Customer_id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AccountID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UserLoginID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Customer_firstName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Customer_lastName</a:t>
            </a:r>
            <a:r>
              <a:rPr lang="en-US" sz="2000">
                <a:cs typeface="Calibri"/>
              </a:rPr>
              <a:t>,</a:t>
            </a:r>
          </a:p>
          <a:p>
            <a:pPr>
              <a:buNone/>
            </a:pPr>
            <a:r>
              <a:rPr lang="en-US" sz="2000">
                <a:cs typeface="Calibri"/>
              </a:rPr>
              <a:t>                         </a:t>
            </a:r>
            <a:r>
              <a:rPr lang="en-US" sz="2000" err="1">
                <a:cs typeface="Calibri"/>
              </a:rPr>
              <a:t>Customer_Gender</a:t>
            </a:r>
            <a:r>
              <a:rPr lang="en-US" sz="2000">
                <a:cs typeface="Calibri"/>
              </a:rPr>
              <a:t>, DOB, State, City, </a:t>
            </a:r>
            <a:r>
              <a:rPr lang="en-US" sz="2000" err="1">
                <a:cs typeface="Calibri"/>
              </a:rPr>
              <a:t>Customer_Address</a:t>
            </a:r>
            <a:r>
              <a:rPr lang="en-US" sz="2000">
                <a:cs typeface="Calibri"/>
              </a:rPr>
              <a:t>,  </a:t>
            </a:r>
            <a:r>
              <a:rPr lang="en-US" sz="2000" err="1">
                <a:cs typeface="Calibri"/>
              </a:rPr>
              <a:t>Zip_code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Email_Id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Mobile_no</a:t>
            </a:r>
            <a:r>
              <a:rPr lang="en-US" sz="2000">
                <a:cs typeface="Calibri"/>
              </a:rPr>
              <a:t>)</a:t>
            </a:r>
            <a:endParaRPr lang="en-US">
              <a:cs typeface="Calibri"/>
            </a:endParaRPr>
          </a:p>
          <a:p>
            <a:pPr>
              <a:buNone/>
            </a:pPr>
            <a:endParaRPr lang="en-US" sz="2000">
              <a:cs typeface="Calibri"/>
            </a:endParaRPr>
          </a:p>
          <a:p>
            <a:pPr>
              <a:buNone/>
            </a:pPr>
            <a:r>
              <a:rPr lang="en-US" sz="1800" u="sng">
                <a:cs typeface="Calibri"/>
              </a:rPr>
              <a:t>Functional Dependencies: </a:t>
            </a:r>
          </a:p>
          <a:p>
            <a:pPr>
              <a:buNone/>
            </a:pPr>
            <a:r>
              <a:rPr lang="en-US" sz="2000">
                <a:cs typeface="Calibri"/>
              </a:rPr>
              <a:t>  </a:t>
            </a:r>
            <a:r>
              <a:rPr lang="en-US" sz="2000" u="sng">
                <a:cs typeface="Calibri"/>
              </a:rPr>
              <a:t>(</a:t>
            </a:r>
            <a:r>
              <a:rPr lang="en-US" sz="2000" u="sng" err="1">
                <a:cs typeface="Calibri"/>
              </a:rPr>
              <a:t>Customer_id</a:t>
            </a:r>
            <a:r>
              <a:rPr lang="en-US" sz="2000">
                <a:cs typeface="Calibri"/>
              </a:rPr>
              <a:t>) --&gt;(</a:t>
            </a:r>
            <a:r>
              <a:rPr lang="en-US" sz="2000" err="1">
                <a:cs typeface="Calibri"/>
              </a:rPr>
              <a:t>AccountID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UserLoginID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Customer_firstName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Customer_lastName</a:t>
            </a:r>
            <a:r>
              <a:rPr lang="en-US" sz="2000">
                <a:cs typeface="Calibri"/>
              </a:rPr>
              <a:t>, </a:t>
            </a:r>
          </a:p>
          <a:p>
            <a:pPr>
              <a:buNone/>
            </a:pPr>
            <a:r>
              <a:rPr lang="en-US" sz="2000">
                <a:cs typeface="Calibri"/>
              </a:rPr>
              <a:t>                                </a:t>
            </a:r>
            <a:r>
              <a:rPr lang="en-US" sz="2000" err="1">
                <a:cs typeface="Calibri"/>
              </a:rPr>
              <a:t>Customer_Gender</a:t>
            </a:r>
            <a:r>
              <a:rPr lang="en-US" sz="2000">
                <a:cs typeface="Calibri"/>
              </a:rPr>
              <a:t>, DOB, State, City, </a:t>
            </a:r>
            <a:r>
              <a:rPr lang="en-US" sz="2000" err="1">
                <a:cs typeface="Calibri"/>
              </a:rPr>
              <a:t>Customer_Address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Zip_code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Email_Id</a:t>
            </a:r>
            <a:r>
              <a:rPr lang="en-US" sz="2000">
                <a:cs typeface="Calibri"/>
              </a:rPr>
              <a:t>) </a:t>
            </a:r>
            <a:endParaRPr lang="en-US" sz="2000">
              <a:ea typeface="+mn-lt"/>
              <a:cs typeface="+mn-lt"/>
            </a:endParaRP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Table 3:</a:t>
            </a:r>
            <a:endParaRPr lang="en-US"/>
          </a:p>
          <a:p>
            <a:pPr>
              <a:buNone/>
            </a:pP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ACCOUNT-DETAILS</a:t>
            </a:r>
            <a:r>
              <a:rPr lang="en-US" sz="2000" b="1">
                <a:cs typeface="Calibri"/>
              </a:rPr>
              <a:t> </a:t>
            </a:r>
            <a:r>
              <a:rPr lang="en-US" sz="2000">
                <a:cs typeface="Calibri"/>
              </a:rPr>
              <a:t>(</a:t>
            </a:r>
            <a:r>
              <a:rPr lang="en-US" sz="2000" u="sng" err="1">
                <a:cs typeface="Calibri"/>
              </a:rPr>
              <a:t>AccountID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CurrentBalance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AccountType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AccountStatus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SavingsInterestRate</a:t>
            </a:r>
            <a:r>
              <a:rPr lang="en-US" sz="2000">
                <a:cs typeface="Calibri"/>
              </a:rPr>
              <a:t>)</a:t>
            </a:r>
            <a:endParaRPr lang="en-US">
              <a:cs typeface="Calibri"/>
            </a:endParaRPr>
          </a:p>
          <a:p>
            <a:pPr>
              <a:buNone/>
            </a:pP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cs typeface="Calibri"/>
              </a:rPr>
              <a:t>Functional Dependencies: 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(</a:t>
            </a:r>
            <a:r>
              <a:rPr lang="en-US" sz="2000" u="sng" err="1">
                <a:cs typeface="Calibri"/>
              </a:rPr>
              <a:t>AccountID</a:t>
            </a:r>
            <a:r>
              <a:rPr lang="en-US" sz="2000">
                <a:cs typeface="Calibri"/>
              </a:rPr>
              <a:t>) --&gt;  (</a:t>
            </a:r>
            <a:r>
              <a:rPr lang="en-US" sz="2000" err="1">
                <a:cs typeface="Calibri"/>
              </a:rPr>
              <a:t>CurrentBalance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AccountType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AccountStatus</a:t>
            </a:r>
            <a:r>
              <a:rPr lang="en-US" sz="2000">
                <a:cs typeface="Calibri"/>
              </a:rPr>
              <a:t>, </a:t>
            </a:r>
            <a:r>
              <a:rPr lang="en-US" sz="2000" err="1">
                <a:cs typeface="Calibri"/>
              </a:rPr>
              <a:t>SavingsInterestRate</a:t>
            </a:r>
            <a:r>
              <a:rPr lang="en-US" sz="2000">
                <a:cs typeface="Calibri"/>
              </a:rPr>
              <a:t>) </a:t>
            </a:r>
            <a:endParaRPr lang="en-US"/>
          </a:p>
          <a:p>
            <a:pPr>
              <a:buNone/>
            </a:pPr>
            <a:endParaRPr lang="en-US">
              <a:cs typeface="Calibri"/>
            </a:endParaRPr>
          </a:p>
          <a:p>
            <a:pPr>
              <a:buNone/>
            </a:pPr>
            <a:endParaRPr lang="en-US" sz="2000">
              <a:cs typeface="Calibri"/>
            </a:endParaRPr>
          </a:p>
          <a:p>
            <a:pPr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46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1FA2-74B8-476F-93E3-B7B01310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5" y="351757"/>
            <a:ext cx="11026941" cy="598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Table 4:</a:t>
            </a:r>
            <a:endParaRPr lang="en-US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300" b="1">
                <a:solidFill>
                  <a:schemeClr val="accent1"/>
                </a:solidFill>
                <a:latin typeface="Times New Roman"/>
                <a:cs typeface="Times New Roman"/>
              </a:rPr>
              <a:t>REGISTRATION</a:t>
            </a:r>
            <a:r>
              <a:rPr lang="en-US" sz="2000">
                <a:cs typeface="Calibri"/>
              </a:rPr>
              <a:t> </a:t>
            </a:r>
            <a:r>
              <a:rPr lang="en-US" sz="1400">
                <a:cs typeface="Calibri"/>
              </a:rPr>
              <a:t>(</a:t>
            </a:r>
            <a:r>
              <a:rPr lang="en-US" sz="1400" err="1">
                <a:cs typeface="Calibri"/>
              </a:rPr>
              <a:t>RegisterID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UserName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UserLoginID</a:t>
            </a:r>
            <a:r>
              <a:rPr lang="en-US" sz="1400">
                <a:cs typeface="Calibri"/>
              </a:rPr>
              <a:t>, Password, </a:t>
            </a:r>
            <a:r>
              <a:rPr lang="en-US" sz="1400" err="1">
                <a:cs typeface="Calibri"/>
              </a:rPr>
              <a:t>Email_Id</a:t>
            </a:r>
            <a:r>
              <a:rPr lang="en-US" sz="1400">
                <a:cs typeface="Calibri"/>
              </a:rPr>
              <a:t>, Mobile)</a:t>
            </a:r>
            <a:endParaRPr lang="en-US">
              <a:cs typeface="Calibri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 u="sng">
                <a:cs typeface="Calibri"/>
              </a:rPr>
              <a:t>Functional Dependencies: </a:t>
            </a:r>
          </a:p>
          <a:p>
            <a:pPr>
              <a:buNone/>
            </a:pPr>
            <a:r>
              <a:rPr lang="en-US" sz="1400">
                <a:cs typeface="Calibri"/>
              </a:rPr>
              <a:t>(</a:t>
            </a:r>
            <a:r>
              <a:rPr lang="en-US" sz="1400" err="1">
                <a:cs typeface="Calibri"/>
              </a:rPr>
              <a:t>RegisterID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UserLoginID</a:t>
            </a:r>
            <a:r>
              <a:rPr lang="en-US" sz="1400">
                <a:cs typeface="Calibri"/>
              </a:rPr>
              <a:t>) -&gt; (</a:t>
            </a:r>
            <a:r>
              <a:rPr lang="en-US" sz="1400" err="1">
                <a:cs typeface="Calibri"/>
              </a:rPr>
              <a:t>UserName</a:t>
            </a:r>
            <a:r>
              <a:rPr lang="en-US" sz="1400">
                <a:cs typeface="Calibri"/>
              </a:rPr>
              <a:t>, Password, </a:t>
            </a:r>
            <a:r>
              <a:rPr lang="en-US" sz="1400" err="1">
                <a:cs typeface="Calibri"/>
              </a:rPr>
              <a:t>Email_Id</a:t>
            </a:r>
            <a:r>
              <a:rPr lang="en-US" sz="1400">
                <a:cs typeface="Calibri"/>
              </a:rPr>
              <a:t>, Mobile) </a:t>
            </a:r>
            <a:endParaRPr lang="en-US"/>
          </a:p>
          <a:p>
            <a:pPr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>
                <a:cs typeface="Calibri"/>
              </a:rPr>
              <a:t>Table 5:</a:t>
            </a:r>
            <a:endParaRPr lang="en-US"/>
          </a:p>
          <a:p>
            <a:pPr>
              <a:buNone/>
            </a:pPr>
            <a:r>
              <a:rPr lang="en-US" sz="1300" b="1">
                <a:solidFill>
                  <a:schemeClr val="accent1"/>
                </a:solidFill>
                <a:latin typeface="Times New Roman"/>
                <a:cs typeface="Times New Roman"/>
              </a:rPr>
              <a:t>TRANSACTION </a:t>
            </a:r>
            <a:r>
              <a:rPr lang="en-US" sz="1400">
                <a:cs typeface="Calibri"/>
              </a:rPr>
              <a:t>(</a:t>
            </a:r>
            <a:r>
              <a:rPr lang="en-US" sz="1400" u="sng" err="1">
                <a:cs typeface="Calibri"/>
              </a:rPr>
              <a:t>TransactionID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TransactionDate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TransactionTime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TransactionType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TransactionAmount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NewBalance</a:t>
            </a:r>
            <a:r>
              <a:rPr lang="en-US" sz="1400">
                <a:cs typeface="Calibri"/>
              </a:rPr>
              <a:t>, </a:t>
            </a:r>
          </a:p>
          <a:p>
            <a:pPr>
              <a:buNone/>
            </a:pPr>
            <a:r>
              <a:rPr lang="en-US" sz="1400">
                <a:cs typeface="Calibri"/>
              </a:rPr>
              <a:t>                                </a:t>
            </a:r>
            <a:r>
              <a:rPr lang="en-US" sz="1400" err="1">
                <a:cs typeface="Calibri"/>
              </a:rPr>
              <a:t>WithdrawalCount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DepositCount</a:t>
            </a:r>
            <a:r>
              <a:rPr lang="en-US" sz="1400">
                <a:cs typeface="Calibri"/>
              </a:rPr>
              <a:t>) </a:t>
            </a:r>
            <a:endParaRPr lang="en-US" sz="1400">
              <a:ea typeface="+mn-lt"/>
              <a:cs typeface="+mn-lt"/>
            </a:endParaRPr>
          </a:p>
          <a:p>
            <a:pPr>
              <a:buNone/>
            </a:pPr>
            <a:r>
              <a:rPr lang="en-US" sz="1400">
                <a:cs typeface="Calibri"/>
              </a:rPr>
              <a:t>  </a:t>
            </a:r>
            <a:endParaRPr lang="en-US" sz="1400">
              <a:ea typeface="+mn-lt"/>
              <a:cs typeface="+mn-lt"/>
            </a:endParaRPr>
          </a:p>
          <a:p>
            <a:pPr>
              <a:buNone/>
            </a:pPr>
            <a:r>
              <a:rPr lang="en-US" sz="1400" u="sng">
                <a:cs typeface="Calibri"/>
              </a:rPr>
              <a:t>Functional Dependencies: </a:t>
            </a:r>
            <a:endParaRPr lang="en-US" sz="1400" u="sng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cs typeface="Calibri"/>
              </a:rPr>
              <a:t>(</a:t>
            </a:r>
            <a:r>
              <a:rPr lang="en-US" sz="1400" u="sng" err="1">
                <a:cs typeface="Calibri"/>
              </a:rPr>
              <a:t>TransactionID</a:t>
            </a:r>
            <a:r>
              <a:rPr lang="en-US" sz="1400">
                <a:cs typeface="Calibri"/>
              </a:rPr>
              <a:t>) -&gt; (</a:t>
            </a:r>
            <a:r>
              <a:rPr lang="en-US" sz="1400" err="1">
                <a:cs typeface="Calibri"/>
              </a:rPr>
              <a:t>TransactionDate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TransactionTime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TransactionType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TransactionAmount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NewBalance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WithdrawalCount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DepositCount</a:t>
            </a:r>
            <a:r>
              <a:rPr lang="en-US" sz="1400">
                <a:cs typeface="Calibri"/>
              </a:rPr>
              <a:t>) 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>
                <a:cs typeface="Calibri"/>
              </a:rPr>
              <a:t>Table 6:</a:t>
            </a:r>
            <a:endParaRPr lang="en-US"/>
          </a:p>
          <a:p>
            <a:pPr marL="0" indent="0">
              <a:buNone/>
            </a:pPr>
            <a:r>
              <a:rPr lang="en-US" sz="1300" b="1">
                <a:solidFill>
                  <a:schemeClr val="accent1"/>
                </a:solidFill>
                <a:latin typeface="Times New Roman"/>
                <a:cs typeface="Times New Roman"/>
              </a:rPr>
              <a:t>LOAN-DETAILS </a:t>
            </a:r>
            <a:r>
              <a:rPr lang="en-US" sz="1300" u="sng">
                <a:ea typeface="+mn-lt"/>
                <a:cs typeface="+mn-lt"/>
              </a:rPr>
              <a:t>(</a:t>
            </a:r>
            <a:r>
              <a:rPr lang="en-US" sz="1300" u="sng" err="1">
                <a:ea typeface="+mn-lt"/>
                <a:cs typeface="+mn-lt"/>
              </a:rPr>
              <a:t>LoanNumber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LoanAmount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InterestRate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LoanApprovalDate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LoanType</a:t>
            </a:r>
            <a:r>
              <a:rPr lang="en-US" sz="1300">
                <a:ea typeface="+mn-lt"/>
                <a:cs typeface="+mn-lt"/>
              </a:rPr>
              <a:t>) </a:t>
            </a:r>
          </a:p>
          <a:p>
            <a:pPr marL="0" indent="0">
              <a:buNone/>
            </a:pPr>
            <a:endParaRPr lang="en-US" sz="1300">
              <a:ea typeface="+mn-lt"/>
              <a:cs typeface="+mn-lt"/>
            </a:endParaRPr>
          </a:p>
          <a:p>
            <a:pPr>
              <a:buNone/>
            </a:pPr>
            <a:r>
              <a:rPr lang="en-US" sz="1300">
                <a:ea typeface="+mn-lt"/>
                <a:cs typeface="+mn-lt"/>
              </a:rPr>
              <a:t>Functional Dependencies: </a:t>
            </a:r>
          </a:p>
          <a:p>
            <a:pPr>
              <a:buNone/>
            </a:pPr>
            <a:r>
              <a:rPr lang="en-US" sz="1300" u="sng">
                <a:ea typeface="+mn-lt"/>
                <a:cs typeface="+mn-lt"/>
              </a:rPr>
              <a:t>(</a:t>
            </a:r>
            <a:r>
              <a:rPr lang="en-US" sz="1300" u="sng" err="1">
                <a:ea typeface="+mn-lt"/>
                <a:cs typeface="+mn-lt"/>
              </a:rPr>
              <a:t>LoanNumber</a:t>
            </a:r>
            <a:r>
              <a:rPr lang="en-US" sz="1300">
                <a:ea typeface="+mn-lt"/>
                <a:cs typeface="+mn-lt"/>
              </a:rPr>
              <a:t>) -&gt; (</a:t>
            </a:r>
            <a:r>
              <a:rPr lang="en-US" sz="1300" err="1">
                <a:ea typeface="+mn-lt"/>
                <a:cs typeface="+mn-lt"/>
              </a:rPr>
              <a:t>LoanAmount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InterestRate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LoanApprovalDate</a:t>
            </a:r>
            <a:r>
              <a:rPr lang="en-US" sz="1300">
                <a:ea typeface="+mn-lt"/>
                <a:cs typeface="+mn-lt"/>
              </a:rPr>
              <a:t>, </a:t>
            </a:r>
            <a:r>
              <a:rPr lang="en-US" sz="1300" err="1">
                <a:ea typeface="+mn-lt"/>
                <a:cs typeface="+mn-lt"/>
              </a:rPr>
              <a:t>LoanType</a:t>
            </a:r>
            <a:r>
              <a:rPr lang="en-US" sz="1300">
                <a:ea typeface="+mn-lt"/>
                <a:cs typeface="+mn-lt"/>
              </a:rPr>
              <a:t>) </a:t>
            </a:r>
            <a:endParaRPr lang="en-US"/>
          </a:p>
          <a:p>
            <a:pPr marL="0" indent="0">
              <a:buNone/>
            </a:pPr>
            <a:endParaRPr lang="en-US" sz="1300">
              <a:cs typeface="Calibri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endParaRPr lang="en-US" sz="1400">
              <a:cs typeface="Calibri"/>
            </a:endParaRPr>
          </a:p>
          <a:p>
            <a:pPr marL="0" indent="0">
              <a:lnSpc>
                <a:spcPct val="70000"/>
              </a:lnSpc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21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7D0F-C983-4CBA-9DE0-DA6BA3A7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60" y="171283"/>
            <a:ext cx="10034335" cy="64368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Table 7:</a:t>
            </a:r>
            <a:endParaRPr lang="en-US" sz="160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accent1"/>
                </a:solidFill>
                <a:latin typeface="Times New Roman"/>
                <a:cs typeface="Times New Roman"/>
              </a:rPr>
              <a:t>CARD-DETAILS</a:t>
            </a:r>
            <a:r>
              <a:rPr lang="en-US" sz="1400">
                <a:cs typeface="Calibri" panose="020F0502020204030204"/>
              </a:rPr>
              <a:t> (</a:t>
            </a:r>
            <a:r>
              <a:rPr lang="en-US" sz="1400" u="sng" err="1">
                <a:cs typeface="Calibri"/>
              </a:rPr>
              <a:t>CardNumber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CardHolder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CardType</a:t>
            </a:r>
            <a:r>
              <a:rPr lang="en-US" sz="1400">
                <a:cs typeface="Calibri"/>
              </a:rPr>
              <a:t>, </a:t>
            </a:r>
            <a:r>
              <a:rPr lang="en-US" sz="1400" u="sng">
                <a:cs typeface="Calibri"/>
              </a:rPr>
              <a:t>CCV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ExpirtDate</a:t>
            </a:r>
            <a:r>
              <a:rPr lang="en-US" sz="1400">
                <a:cs typeface="Calibri"/>
              </a:rPr>
              <a:t>)</a:t>
            </a:r>
            <a:r>
              <a:rPr lang="en-US" sz="1600">
                <a:cs typeface="Calibri"/>
              </a:rPr>
              <a:t> </a:t>
            </a:r>
          </a:p>
          <a:p>
            <a:pPr>
              <a:buNone/>
            </a:pPr>
            <a:r>
              <a:rPr lang="en-US" sz="1400">
                <a:cs typeface="Calibri"/>
              </a:rPr>
              <a:t>Functional Dependencies: </a:t>
            </a:r>
          </a:p>
          <a:p>
            <a:pPr>
              <a:buNone/>
            </a:pPr>
            <a:r>
              <a:rPr lang="en-US" sz="1400">
                <a:cs typeface="Calibri"/>
              </a:rPr>
              <a:t>(</a:t>
            </a:r>
            <a:r>
              <a:rPr lang="en-US" sz="1400" u="sng" err="1">
                <a:cs typeface="Calibri"/>
              </a:rPr>
              <a:t>CardNumber</a:t>
            </a:r>
            <a:r>
              <a:rPr lang="en-US" sz="1400">
                <a:cs typeface="Calibri"/>
              </a:rPr>
              <a:t>) -&gt; (</a:t>
            </a:r>
            <a:r>
              <a:rPr lang="en-US" sz="1400" err="1">
                <a:cs typeface="Calibri"/>
              </a:rPr>
              <a:t>CardHolder</a:t>
            </a:r>
            <a:r>
              <a:rPr lang="en-US" sz="1400">
                <a:cs typeface="Calibri"/>
              </a:rPr>
              <a:t>, </a:t>
            </a:r>
            <a:r>
              <a:rPr lang="en-US" sz="1400" err="1">
                <a:cs typeface="Calibri"/>
              </a:rPr>
              <a:t>CardType</a:t>
            </a:r>
            <a:r>
              <a:rPr lang="en-US" sz="1400">
                <a:cs typeface="Calibri"/>
              </a:rPr>
              <a:t>, CCV, </a:t>
            </a:r>
            <a:r>
              <a:rPr lang="en-US" sz="1400" err="1">
                <a:cs typeface="Calibri"/>
              </a:rPr>
              <a:t>ExpirtDate</a:t>
            </a:r>
            <a:r>
              <a:rPr lang="en-US" sz="1400">
                <a:cs typeface="Calibri"/>
              </a:rPr>
              <a:t>) </a:t>
            </a:r>
          </a:p>
          <a:p>
            <a:pPr>
              <a:buNone/>
            </a:pPr>
            <a:endParaRPr lang="en-US" sz="1400">
              <a:cs typeface="Calibri"/>
            </a:endParaRPr>
          </a:p>
          <a:p>
            <a:pPr>
              <a:buNone/>
            </a:pPr>
            <a:r>
              <a:rPr lang="en-US" sz="1600">
                <a:cs typeface="Calibri" panose="020F0502020204030204"/>
              </a:rPr>
              <a:t>Table 8:</a:t>
            </a:r>
          </a:p>
          <a:p>
            <a:pPr>
              <a:buNone/>
            </a:pPr>
            <a:r>
              <a:rPr lang="en-US" sz="1600">
                <a:cs typeface="Calibri" panose="020F0502020204030204"/>
              </a:rPr>
              <a:t> </a:t>
            </a:r>
            <a:r>
              <a:rPr lang="en-US" sz="1600" b="1">
                <a:solidFill>
                  <a:schemeClr val="accent1"/>
                </a:solidFill>
                <a:latin typeface="Times New Roman"/>
                <a:cs typeface="Times New Roman"/>
              </a:rPr>
              <a:t>BILL-PAYMENTS </a:t>
            </a:r>
            <a:r>
              <a:rPr lang="en-US" sz="1400">
                <a:cs typeface="Calibri" panose="020F0502020204030204"/>
              </a:rPr>
              <a:t>(</a:t>
            </a:r>
            <a:r>
              <a:rPr lang="en-US" sz="1400" u="sng" err="1">
                <a:cs typeface="Calibri" panose="020F0502020204030204"/>
              </a:rPr>
              <a:t>BillPayment_no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PaymentType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PaymentConfirmation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PaymentAmount</a:t>
            </a:r>
            <a:r>
              <a:rPr lang="en-US" sz="1400">
                <a:cs typeface="Calibri" panose="020F0502020204030204"/>
              </a:rPr>
              <a:t>) </a:t>
            </a:r>
            <a:endParaRPr lang="en-US" sz="1400">
              <a:ea typeface="+mn-lt"/>
              <a:cs typeface="+mn-lt"/>
            </a:endParaRPr>
          </a:p>
          <a:p>
            <a:pPr>
              <a:buNone/>
            </a:pPr>
            <a:r>
              <a:rPr lang="en-US" sz="1400">
                <a:cs typeface="Calibri" panose="020F0502020204030204"/>
              </a:rPr>
              <a:t>Functional Dependencies: 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cs typeface="Calibri" panose="020F0502020204030204"/>
              </a:rPr>
              <a:t>(</a:t>
            </a:r>
            <a:r>
              <a:rPr lang="en-US" sz="1400" u="sng" err="1">
                <a:cs typeface="Calibri" panose="020F0502020204030204"/>
              </a:rPr>
              <a:t>BillPayment_no</a:t>
            </a:r>
            <a:r>
              <a:rPr lang="en-US" sz="1400">
                <a:cs typeface="Calibri" panose="020F0502020204030204"/>
              </a:rPr>
              <a:t>) -&gt; (</a:t>
            </a:r>
            <a:r>
              <a:rPr lang="en-US" sz="1400" err="1">
                <a:cs typeface="Calibri" panose="020F0502020204030204"/>
              </a:rPr>
              <a:t>PaymentType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PaymentConfirmation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PaymentAmount</a:t>
            </a:r>
            <a:r>
              <a:rPr lang="en-US" sz="1400">
                <a:cs typeface="Calibri" panose="020F0502020204030204"/>
              </a:rPr>
              <a:t>) </a:t>
            </a: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Table 9:</a:t>
            </a:r>
            <a:endParaRPr lang="en-US"/>
          </a:p>
          <a:p>
            <a:pPr>
              <a:buNone/>
            </a:pPr>
            <a:r>
              <a:rPr lang="en-US" sz="1600" b="1" err="1">
                <a:solidFill>
                  <a:schemeClr val="accent1"/>
                </a:solidFill>
                <a:latin typeface="Times New Roman"/>
                <a:cs typeface="Times New Roman"/>
              </a:rPr>
              <a:t>FailedTransactionLog</a:t>
            </a:r>
            <a:r>
              <a:rPr lang="en-US" sz="1400" u="sng">
                <a:cs typeface="Calibri" panose="020F0502020204030204"/>
              </a:rPr>
              <a:t> </a:t>
            </a:r>
            <a:r>
              <a:rPr lang="en-US" sz="1400">
                <a:cs typeface="Calibri" panose="020F0502020204030204"/>
              </a:rPr>
              <a:t>(</a:t>
            </a:r>
            <a:r>
              <a:rPr lang="en-US" sz="1400" err="1">
                <a:cs typeface="Calibri" panose="020F0502020204030204"/>
              </a:rPr>
              <a:t>FailedTransaction_errorType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FailedTransactionID</a:t>
            </a:r>
            <a:r>
              <a:rPr lang="en-US" sz="1400">
                <a:cs typeface="Calibri" panose="020F0502020204030204"/>
              </a:rPr>
              <a:t>)</a:t>
            </a:r>
            <a:r>
              <a:rPr lang="en-US" sz="1600">
                <a:cs typeface="Calibri" panose="020F0502020204030204"/>
              </a:rPr>
              <a:t> 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r>
              <a:rPr lang="en-US" sz="1400" u="sng">
                <a:cs typeface="Calibri" panose="020F0502020204030204"/>
              </a:rPr>
              <a:t> Functional Dependencies: </a:t>
            </a:r>
          </a:p>
          <a:p>
            <a:pPr>
              <a:buNone/>
            </a:pPr>
            <a:r>
              <a:rPr lang="en-US" sz="1400">
                <a:cs typeface="Calibri" panose="020F0502020204030204"/>
              </a:rPr>
              <a:t>(</a:t>
            </a:r>
            <a:r>
              <a:rPr lang="en-US" sz="1400" err="1">
                <a:cs typeface="Calibri" panose="020F0502020204030204"/>
              </a:rPr>
              <a:t>FailedTransactionID</a:t>
            </a:r>
            <a:r>
              <a:rPr lang="en-US" sz="1400">
                <a:cs typeface="Calibri" panose="020F0502020204030204"/>
              </a:rPr>
              <a:t>) -&gt; (</a:t>
            </a:r>
            <a:r>
              <a:rPr lang="en-US" sz="1400" err="1">
                <a:cs typeface="Calibri" panose="020F0502020204030204"/>
              </a:rPr>
              <a:t>FailedTransaction_errorType</a:t>
            </a:r>
            <a:r>
              <a:rPr lang="en-US" sz="1400">
                <a:cs typeface="Calibri" panose="020F0502020204030204"/>
              </a:rPr>
              <a:t>) </a:t>
            </a:r>
          </a:p>
          <a:p>
            <a:pPr>
              <a:buNone/>
            </a:pPr>
            <a:endParaRPr lang="en-US" sz="1600">
              <a:cs typeface="Calibri" panose="020F0502020204030204"/>
            </a:endParaRPr>
          </a:p>
          <a:p>
            <a:pPr>
              <a:buNone/>
            </a:pPr>
            <a:r>
              <a:rPr lang="en-US" sz="1600">
                <a:cs typeface="Calibri" panose="020F0502020204030204"/>
              </a:rPr>
              <a:t>Table 10:</a:t>
            </a:r>
          </a:p>
          <a:p>
            <a:pPr>
              <a:buNone/>
            </a:pPr>
            <a:r>
              <a:rPr lang="en-US" sz="1600" b="1">
                <a:solidFill>
                  <a:schemeClr val="accent1"/>
                </a:solidFill>
                <a:latin typeface="Times New Roman"/>
                <a:cs typeface="Times New Roman"/>
              </a:rPr>
              <a:t>USERLOGINS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400" u="sng">
                <a:cs typeface="Calibri" panose="020F0502020204030204"/>
              </a:rPr>
              <a:t>(</a:t>
            </a:r>
            <a:r>
              <a:rPr lang="en-US" sz="1400" u="sng" err="1">
                <a:cs typeface="Calibri" panose="020F0502020204030204"/>
              </a:rPr>
              <a:t>UserLoginID</a:t>
            </a:r>
            <a:r>
              <a:rPr lang="en-US" sz="1400">
                <a:cs typeface="Calibri" panose="020F0502020204030204"/>
              </a:rPr>
              <a:t>, </a:t>
            </a:r>
            <a:r>
              <a:rPr lang="en-US" sz="1400" err="1">
                <a:cs typeface="Calibri" panose="020F0502020204030204"/>
              </a:rPr>
              <a:t>UserName</a:t>
            </a:r>
            <a:r>
              <a:rPr lang="en-US" sz="1400">
                <a:cs typeface="Calibri" panose="020F0502020204030204"/>
              </a:rPr>
              <a:t>, Password)</a:t>
            </a:r>
            <a:endParaRPr lang="en-US" sz="1400" u="sng">
              <a:cs typeface="Calibri" panose="020F0502020204030204"/>
            </a:endParaRPr>
          </a:p>
          <a:p>
            <a:pPr>
              <a:buNone/>
            </a:pPr>
            <a:r>
              <a:rPr lang="en-US" sz="1600">
                <a:cs typeface="Calibri" panose="020F0502020204030204"/>
              </a:rPr>
              <a:t> Functional Dependencies: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cs typeface="Calibri" panose="020F0502020204030204"/>
              </a:rPr>
              <a:t>(</a:t>
            </a:r>
            <a:r>
              <a:rPr lang="en-US" sz="1600" err="1">
                <a:cs typeface="Calibri" panose="020F0502020204030204"/>
              </a:rPr>
              <a:t>UserLoginID</a:t>
            </a:r>
            <a:r>
              <a:rPr lang="en-US" sz="1600">
                <a:cs typeface="Calibri"/>
              </a:rPr>
              <a:t>) -&gt; (Username, Password) </a:t>
            </a:r>
          </a:p>
          <a:p>
            <a:pPr marL="0" indent="0">
              <a:buNone/>
            </a:pP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cs typeface="Calibri" panose="020F0502020204030204"/>
            </a:endParaRPr>
          </a:p>
          <a:p>
            <a:pPr>
              <a:buNone/>
            </a:pPr>
            <a:endParaRPr lang="en-US" sz="1400">
              <a:cs typeface="Calibri" panose="020F0502020204030204"/>
            </a:endParaRPr>
          </a:p>
          <a:p>
            <a:pPr>
              <a:buNone/>
            </a:pPr>
            <a:endParaRPr lang="en-US" sz="1400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898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D990F-3048-4B68-87E0-79230A3B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68"/>
            <a:ext cx="10515600" cy="5984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PARTIAL DEPENDENCY</a:t>
            </a:r>
            <a:r>
              <a:rPr lang="en-US">
                <a:ea typeface="+mn-lt"/>
                <a:cs typeface="+mn-lt"/>
              </a:rPr>
              <a:t>: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(5a) </a:t>
            </a:r>
            <a:r>
              <a:rPr lang="en-US" b="1" err="1">
                <a:solidFill>
                  <a:schemeClr val="accent1"/>
                </a:solidFill>
                <a:latin typeface="Times New Roman"/>
                <a:cs typeface="Times New Roman"/>
              </a:rPr>
              <a:t>Security_Ans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sz="1800">
                <a:ea typeface="+mn-lt"/>
                <a:cs typeface="+mn-lt"/>
              </a:rPr>
              <a:t>(</a:t>
            </a:r>
            <a:r>
              <a:rPr lang="en-US" sz="1800" err="1">
                <a:ea typeface="+mn-lt"/>
                <a:cs typeface="+mn-lt"/>
              </a:rPr>
              <a:t>UserLoginID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Security_QuestID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Security_Ans</a:t>
            </a:r>
            <a:r>
              <a:rPr lang="en-US" sz="1800">
                <a:ea typeface="+mn-lt"/>
                <a:cs typeface="+mn-lt"/>
              </a:rPr>
              <a:t>) </a:t>
            </a:r>
            <a:endParaRPr lang="en-US" sz="1800">
              <a:cs typeface="Calibri"/>
            </a:endParaRPr>
          </a:p>
          <a:p>
            <a:pPr>
              <a:buNone/>
            </a:pPr>
            <a:endParaRPr lang="en-US" sz="1800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  </a:t>
            </a:r>
            <a:r>
              <a:rPr lang="en-US" sz="1800">
                <a:ea typeface="+mn-lt"/>
                <a:cs typeface="+mn-lt"/>
              </a:rPr>
              <a:t>Functional Dependencies: </a:t>
            </a:r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   (</a:t>
            </a:r>
            <a:r>
              <a:rPr lang="en-US" sz="1800" err="1">
                <a:ea typeface="+mn-lt"/>
                <a:cs typeface="+mn-lt"/>
              </a:rPr>
              <a:t>UserLoginID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Security_QuestID</a:t>
            </a:r>
            <a:r>
              <a:rPr lang="en-US" sz="1800">
                <a:ea typeface="+mn-lt"/>
                <a:cs typeface="+mn-lt"/>
              </a:rPr>
              <a:t>) -&gt; (</a:t>
            </a:r>
            <a:r>
              <a:rPr lang="en-US" sz="1800" err="1">
                <a:ea typeface="+mn-lt"/>
                <a:cs typeface="+mn-lt"/>
              </a:rPr>
              <a:t>Security_Ans</a:t>
            </a:r>
            <a:r>
              <a:rPr lang="en-US" sz="1800">
                <a:ea typeface="+mn-lt"/>
                <a:cs typeface="+mn-lt"/>
              </a:rPr>
              <a:t>)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(5b) </a:t>
            </a:r>
            <a:r>
              <a:rPr lang="en-US" b="1" err="1">
                <a:solidFill>
                  <a:schemeClr val="accent1"/>
                </a:solidFill>
                <a:latin typeface="Times New Roman"/>
                <a:cs typeface="Times New Roman"/>
              </a:rPr>
              <a:t>Security_Quest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sz="1800">
                <a:ea typeface="+mn-lt"/>
                <a:cs typeface="+mn-lt"/>
              </a:rPr>
              <a:t>(</a:t>
            </a:r>
            <a:r>
              <a:rPr lang="en-US" sz="1800" err="1">
                <a:ea typeface="+mn-lt"/>
                <a:cs typeface="+mn-lt"/>
              </a:rPr>
              <a:t>Security_QuestID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Security_Questions</a:t>
            </a:r>
            <a:r>
              <a:rPr lang="en-US" sz="1800">
                <a:ea typeface="+mn-lt"/>
                <a:cs typeface="+mn-lt"/>
              </a:rPr>
              <a:t>) </a:t>
            </a: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sz="1800">
                <a:ea typeface="+mn-lt"/>
                <a:cs typeface="+mn-lt"/>
              </a:rPr>
              <a:t>Functional Dependencies: </a:t>
            </a:r>
            <a:endParaRPr lang="en-US"/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 (</a:t>
            </a:r>
            <a:r>
              <a:rPr lang="en-US" sz="1800" err="1">
                <a:ea typeface="+mn-lt"/>
                <a:cs typeface="+mn-lt"/>
              </a:rPr>
              <a:t>Security_QuestID</a:t>
            </a:r>
            <a:r>
              <a:rPr lang="en-US" sz="1800">
                <a:ea typeface="+mn-lt"/>
                <a:cs typeface="+mn-lt"/>
              </a:rPr>
              <a:t>) -&gt; (</a:t>
            </a:r>
            <a:r>
              <a:rPr lang="en-US" sz="1800" err="1">
                <a:ea typeface="+mn-lt"/>
                <a:cs typeface="+mn-lt"/>
              </a:rPr>
              <a:t>Security_Questions</a:t>
            </a:r>
            <a:r>
              <a:rPr lang="en-US" sz="1800">
                <a:ea typeface="+mn-lt"/>
                <a:cs typeface="+mn-lt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139420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F1C5-5E7C-4061-A23C-4323128D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12" y="270853"/>
            <a:ext cx="10578230" cy="59061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80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3 NF :</a:t>
            </a:r>
            <a:endParaRPr lang="en-US" sz="8000">
              <a:solidFill>
                <a:schemeClr val="accent1"/>
              </a:solidFill>
              <a:cs typeface="Calibri"/>
            </a:endParaRPr>
          </a:p>
          <a:p>
            <a:pPr>
              <a:buFont typeface="Arial"/>
              <a:buChar char="•"/>
            </a:pPr>
            <a:endParaRPr lang="en-US" sz="4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3200">
                <a:ea typeface="+mn-lt"/>
                <a:cs typeface="+mn-lt"/>
              </a:rPr>
              <a:t>If it is in 2NF </a:t>
            </a:r>
          </a:p>
          <a:p>
            <a:pPr>
              <a:buFont typeface="Arial"/>
              <a:buChar char="•"/>
            </a:pPr>
            <a:r>
              <a:rPr lang="en-GB" sz="3200">
                <a:ea typeface="+mn-lt"/>
                <a:cs typeface="+mn-lt"/>
              </a:rPr>
              <a:t>There is no transitive functional dependency between non-prime attributes.</a:t>
            </a:r>
          </a:p>
          <a:p>
            <a:pPr marL="0" indent="0">
              <a:buNone/>
            </a:pPr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  Further, the decomposed master schema should be segregated on the basis of transitive dependency.</a:t>
            </a:r>
            <a:r>
              <a:rPr lang="en-US" sz="3600">
                <a:ea typeface="+mn-lt"/>
                <a:cs typeface="+mn-lt"/>
              </a:rPr>
              <a:t> </a:t>
            </a:r>
            <a:endParaRPr lang="en-US" sz="3600">
              <a:cs typeface="Calibri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FE9C-7948-467E-A933-C6D16E64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729"/>
            <a:ext cx="10515600" cy="588523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sz="3400" dirty="0">
                <a:ea typeface="+mn-lt"/>
                <a:cs typeface="+mn-lt"/>
              </a:rPr>
              <a:t>  Table 1:</a:t>
            </a:r>
            <a:endParaRPr lang="en-US" sz="3400">
              <a:ea typeface="+mn-lt"/>
              <a:cs typeface="+mn-lt"/>
            </a:endParaRPr>
          </a:p>
          <a:p>
            <a:pPr>
              <a:buNone/>
            </a:pPr>
            <a:r>
              <a:rPr lang="en-US" sz="3400" b="1" dirty="0">
                <a:solidFill>
                  <a:schemeClr val="accent1"/>
                </a:solidFill>
                <a:latin typeface="Times New Roman"/>
                <a:cs typeface="Times New Roman"/>
              </a:rPr>
              <a:t> ADMINISTRATOR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u="sng" dirty="0" err="1">
                <a:ea typeface="+mn-lt"/>
                <a:cs typeface="+mn-lt"/>
              </a:rPr>
              <a:t>Emp_id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Emp_firstName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Emp_lastName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Emp_Gender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Emp_DOB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Emp_Designation</a:t>
            </a:r>
            <a:r>
              <a:rPr lang="en-US" dirty="0"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                                    </a:t>
            </a:r>
            <a:r>
              <a:rPr lang="en-US" dirty="0" err="1">
                <a:ea typeface="+mn-lt"/>
                <a:cs typeface="+mn-lt"/>
              </a:rPr>
              <a:t>Hired_date</a:t>
            </a:r>
            <a:r>
              <a:rPr lang="en-US" dirty="0">
                <a:ea typeface="+mn-lt"/>
                <a:cs typeface="+mn-lt"/>
              </a:rPr>
              <a:t>,  </a:t>
            </a:r>
            <a:r>
              <a:rPr lang="en-US" dirty="0" err="1">
                <a:ea typeface="+mn-lt"/>
                <a:cs typeface="+mn-lt"/>
              </a:rPr>
              <a:t>Emp_workingStatus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u="sng" dirty="0">
                <a:ea typeface="+mn-lt"/>
                <a:cs typeface="+mn-lt"/>
              </a:rPr>
              <a:t> Functional Dependencies: </a:t>
            </a:r>
            <a:endParaRPr lang="en-US" u="sng" dirty="0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(</a:t>
            </a:r>
            <a:r>
              <a:rPr lang="en-US" dirty="0" err="1">
                <a:ea typeface="+mn-lt"/>
                <a:cs typeface="+mn-lt"/>
              </a:rPr>
              <a:t>Emp_id</a:t>
            </a:r>
            <a:r>
              <a:rPr lang="en-US" dirty="0">
                <a:ea typeface="+mn-lt"/>
                <a:cs typeface="+mn-lt"/>
              </a:rPr>
              <a:t>) -&gt; (</a:t>
            </a:r>
            <a:r>
              <a:rPr lang="en-US" dirty="0" err="1">
                <a:ea typeface="+mn-lt"/>
                <a:cs typeface="+mn-lt"/>
              </a:rPr>
              <a:t>Emp_firstName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Emp_lastName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Emp_Gender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Emp_DOB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Emp_Designation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Emp_workingStatus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Hired_date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r>
              <a:rPr lang="en-US" sz="3400" dirty="0">
                <a:ea typeface="+mn-lt"/>
                <a:cs typeface="+mn-lt"/>
              </a:rPr>
              <a:t>Table 2:</a:t>
            </a:r>
          </a:p>
          <a:p>
            <a:pPr>
              <a:buNone/>
            </a:pPr>
            <a:r>
              <a:rPr lang="en-US" sz="3500" b="1" dirty="0">
                <a:solidFill>
                  <a:schemeClr val="accent1"/>
                </a:solidFill>
                <a:latin typeface="Times New Roman"/>
                <a:cs typeface="Times New Roman"/>
              </a:rPr>
              <a:t>   CUSTOMER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u="sng" dirty="0" err="1">
                <a:ea typeface="+mn-lt"/>
                <a:cs typeface="+mn-lt"/>
              </a:rPr>
              <a:t>Customer_id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AccountID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UserLoginID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Customer_firstName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Customer_lastName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Customer_Gender</a:t>
            </a:r>
            <a:r>
              <a:rPr lang="en-US" dirty="0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                        DOB, State, City,   </a:t>
            </a:r>
            <a:r>
              <a:rPr lang="en-US" dirty="0" err="1">
                <a:ea typeface="+mn-lt"/>
                <a:cs typeface="+mn-lt"/>
              </a:rPr>
              <a:t>Customer_Address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Zip_code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Email_Id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Mobile_no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u="sng" dirty="0">
                <a:ea typeface="+mn-lt"/>
                <a:cs typeface="+mn-lt"/>
              </a:rPr>
              <a:t>Functional Dependencies: </a:t>
            </a:r>
            <a:endParaRPr lang="en-US" u="sng" dirty="0"/>
          </a:p>
          <a:p>
            <a:pPr>
              <a:buNone/>
            </a:pPr>
            <a:r>
              <a:rPr lang="en-US" u="sng" dirty="0">
                <a:ea typeface="+mn-lt"/>
                <a:cs typeface="+mn-lt"/>
              </a:rPr>
              <a:t>(</a:t>
            </a:r>
            <a:r>
              <a:rPr lang="en-US" u="sng" dirty="0" err="1">
                <a:ea typeface="+mn-lt"/>
                <a:cs typeface="+mn-lt"/>
              </a:rPr>
              <a:t>Customer_id</a:t>
            </a:r>
            <a:r>
              <a:rPr lang="en-US" dirty="0">
                <a:ea typeface="+mn-lt"/>
                <a:cs typeface="+mn-lt"/>
              </a:rPr>
              <a:t>) -&gt; (</a:t>
            </a:r>
            <a:r>
              <a:rPr lang="en-US" dirty="0" err="1">
                <a:ea typeface="+mn-lt"/>
                <a:cs typeface="+mn-lt"/>
              </a:rPr>
              <a:t>AccountID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UserLoginID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Customer_firstName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Customer_lastName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Customer_Gender</a:t>
            </a:r>
            <a:r>
              <a:rPr lang="en-US" dirty="0">
                <a:ea typeface="+mn-lt"/>
                <a:cs typeface="+mn-lt"/>
              </a:rPr>
              <a:t>, DOB,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                </a:t>
            </a:r>
            <a:r>
              <a:rPr lang="en-US" dirty="0" err="1">
                <a:ea typeface="+mn-lt"/>
                <a:cs typeface="+mn-lt"/>
              </a:rPr>
              <a:t>Customer_Address</a:t>
            </a:r>
            <a:r>
              <a:rPr lang="en-US" dirty="0">
                <a:ea typeface="+mn-lt"/>
                <a:cs typeface="+mn-lt"/>
              </a:rPr>
              <a:t>,  </a:t>
            </a:r>
            <a:r>
              <a:rPr lang="en-US" dirty="0" err="1">
                <a:ea typeface="+mn-lt"/>
                <a:cs typeface="+mn-lt"/>
              </a:rPr>
              <a:t>Email_Id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r>
              <a:rPr lang="en-US" sz="3400" dirty="0">
                <a:ea typeface="+mn-lt"/>
                <a:cs typeface="+mn-lt"/>
              </a:rPr>
              <a:t>Table 3:</a:t>
            </a:r>
          </a:p>
          <a:p>
            <a:pPr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/>
                <a:cs typeface="Times New Roman"/>
              </a:rPr>
              <a:t>ACCOUNT-DETAILS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u="sng" dirty="0" err="1">
                <a:ea typeface="+mn-lt"/>
                <a:cs typeface="+mn-lt"/>
              </a:rPr>
              <a:t>AccountID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CurrentBalance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AccountType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AccountStatus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SavingsInterestRate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r>
              <a:rPr lang="en-US" sz="3200" u="sng" dirty="0">
                <a:ea typeface="+mn-lt"/>
                <a:cs typeface="+mn-lt"/>
              </a:rPr>
              <a:t>Functional Dependencies: </a:t>
            </a:r>
            <a:endParaRPr lang="en-US" sz="3200" u="sng" dirty="0">
              <a:cs typeface="Calibri" panose="020F0502020204030204"/>
            </a:endParaRPr>
          </a:p>
          <a:p>
            <a:pPr>
              <a:buNone/>
            </a:pP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u="sng" dirty="0" err="1">
                <a:ea typeface="+mn-lt"/>
                <a:cs typeface="+mn-lt"/>
              </a:rPr>
              <a:t>AccountID</a:t>
            </a:r>
            <a:r>
              <a:rPr lang="en-US" sz="3200" dirty="0">
                <a:ea typeface="+mn-lt"/>
                <a:cs typeface="+mn-lt"/>
              </a:rPr>
              <a:t>) -&gt; (</a:t>
            </a:r>
            <a:r>
              <a:rPr lang="en-US" sz="3200" dirty="0" err="1">
                <a:ea typeface="+mn-lt"/>
                <a:cs typeface="+mn-lt"/>
              </a:rPr>
              <a:t>CurrentBalance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AccountType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AccountStatus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SavingsInterestRate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56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0FA0C-3E7F-415D-B864-15D2A5B4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26" y="133392"/>
            <a:ext cx="10505574" cy="629422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dirty="0">
                <a:cs typeface="Calibri" panose="020F0502020204030204"/>
              </a:rPr>
              <a:t>TABLE 4:</a:t>
            </a:r>
          </a:p>
          <a:p>
            <a:pPr>
              <a:buNone/>
            </a:pPr>
            <a:r>
              <a:rPr lang="en-US" sz="2900" b="1" dirty="0">
                <a:solidFill>
                  <a:schemeClr val="accent1"/>
                </a:solidFill>
                <a:latin typeface="Times New Roman"/>
                <a:cs typeface="Times New Roman"/>
              </a:rPr>
              <a:t> REGISTRATION </a:t>
            </a:r>
            <a:r>
              <a:rPr lang="en-US" dirty="0">
                <a:cs typeface="Calibri" panose="020F0502020204030204"/>
              </a:rPr>
              <a:t>(</a:t>
            </a:r>
            <a:r>
              <a:rPr lang="en-US" dirty="0" err="1">
                <a:cs typeface="Calibri" panose="020F0502020204030204"/>
              </a:rPr>
              <a:t>RegisterID</a:t>
            </a:r>
            <a:r>
              <a:rPr lang="en-US" dirty="0">
                <a:cs typeface="Calibri" panose="020F0502020204030204"/>
              </a:rPr>
              <a:t>, </a:t>
            </a:r>
            <a:r>
              <a:rPr lang="en-US" dirty="0" err="1">
                <a:cs typeface="Calibri" panose="020F0502020204030204"/>
              </a:rPr>
              <a:t>UserName</a:t>
            </a:r>
            <a:r>
              <a:rPr lang="en-US" dirty="0">
                <a:cs typeface="Calibri" panose="020F0502020204030204"/>
              </a:rPr>
              <a:t>, </a:t>
            </a:r>
            <a:r>
              <a:rPr lang="en-US" dirty="0" err="1">
                <a:cs typeface="Calibri" panose="020F0502020204030204"/>
              </a:rPr>
              <a:t>UserLoginID</a:t>
            </a:r>
            <a:r>
              <a:rPr lang="en-US" dirty="0">
                <a:cs typeface="Calibri" panose="020F0502020204030204"/>
              </a:rPr>
              <a:t>, Password, </a:t>
            </a:r>
            <a:r>
              <a:rPr lang="en-US" dirty="0" err="1">
                <a:cs typeface="Calibri" panose="020F0502020204030204"/>
              </a:rPr>
              <a:t>Email_Id</a:t>
            </a:r>
            <a:r>
              <a:rPr lang="en-US" dirty="0">
                <a:cs typeface="Calibri" panose="020F0502020204030204"/>
              </a:rPr>
              <a:t>, Mobile)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cs typeface="Calibri" panose="020F0502020204030204"/>
              </a:rPr>
              <a:t> </a:t>
            </a:r>
            <a:r>
              <a:rPr lang="en-US" u="sng" dirty="0">
                <a:cs typeface="Calibri" panose="020F0502020204030204"/>
              </a:rPr>
              <a:t>Functional Dependencies: </a:t>
            </a:r>
            <a:endParaRPr lang="en-US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(</a:t>
            </a:r>
            <a:r>
              <a:rPr lang="en-US" dirty="0" err="1">
                <a:cs typeface="Calibri" panose="020F0502020204030204"/>
              </a:rPr>
              <a:t>RegisterID</a:t>
            </a:r>
            <a:r>
              <a:rPr lang="en-US" dirty="0">
                <a:cs typeface="Calibri" panose="020F0502020204030204"/>
              </a:rPr>
              <a:t>, </a:t>
            </a:r>
            <a:r>
              <a:rPr lang="en-US" dirty="0" err="1">
                <a:cs typeface="Calibri" panose="020F0502020204030204"/>
              </a:rPr>
              <a:t>UserLoginID</a:t>
            </a:r>
            <a:r>
              <a:rPr lang="en-US" dirty="0">
                <a:cs typeface="Calibri" panose="020F0502020204030204"/>
              </a:rPr>
              <a:t>) -&gt; (</a:t>
            </a:r>
            <a:r>
              <a:rPr lang="en-US" dirty="0" err="1">
                <a:cs typeface="Calibri" panose="020F0502020204030204"/>
              </a:rPr>
              <a:t>UserName</a:t>
            </a:r>
            <a:r>
              <a:rPr lang="en-US" dirty="0">
                <a:cs typeface="Calibri" panose="020F0502020204030204"/>
              </a:rPr>
              <a:t>, Password, </a:t>
            </a:r>
            <a:r>
              <a:rPr lang="en-US" dirty="0" err="1">
                <a:cs typeface="Calibri" panose="020F0502020204030204"/>
              </a:rPr>
              <a:t>Email_Id</a:t>
            </a:r>
            <a:r>
              <a:rPr lang="en-US" dirty="0">
                <a:cs typeface="Calibri" panose="020F0502020204030204"/>
              </a:rPr>
              <a:t>, Mobile)</a:t>
            </a: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TABLE 5:</a:t>
            </a:r>
            <a:endParaRPr lang="en-US" dirty="0"/>
          </a:p>
          <a:p>
            <a:pPr>
              <a:buNone/>
            </a:pPr>
            <a:r>
              <a:rPr lang="en-US" sz="2900" b="1" dirty="0">
                <a:solidFill>
                  <a:schemeClr val="accent1"/>
                </a:solidFill>
                <a:latin typeface="Times New Roman"/>
                <a:cs typeface="Times New Roman"/>
              </a:rPr>
              <a:t> </a:t>
            </a:r>
            <a:r>
              <a:rPr lang="en-US" sz="2900" b="1" dirty="0" err="1">
                <a:solidFill>
                  <a:schemeClr val="accent1"/>
                </a:solidFill>
                <a:latin typeface="Times New Roman"/>
                <a:cs typeface="Times New Roman"/>
              </a:rPr>
              <a:t>Security_Ans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UserLoginID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Security_QuestID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Security_Ans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</a:t>
            </a:r>
            <a:r>
              <a:rPr lang="en-US" u="sng" dirty="0">
                <a:ea typeface="+mn-lt"/>
                <a:cs typeface="+mn-lt"/>
              </a:rPr>
              <a:t>Functional Dependencies: </a:t>
            </a:r>
            <a:endParaRPr lang="en-US" u="sng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(</a:t>
            </a:r>
            <a:r>
              <a:rPr lang="en-US" dirty="0" err="1">
                <a:ea typeface="+mn-lt"/>
                <a:cs typeface="+mn-lt"/>
              </a:rPr>
              <a:t>UserLoginID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Security_QuestID</a:t>
            </a:r>
            <a:r>
              <a:rPr lang="en-US" dirty="0">
                <a:ea typeface="+mn-lt"/>
                <a:cs typeface="+mn-lt"/>
              </a:rPr>
              <a:t>) -&gt; (</a:t>
            </a:r>
            <a:r>
              <a:rPr lang="en-US" dirty="0" err="1">
                <a:ea typeface="+mn-lt"/>
                <a:cs typeface="+mn-lt"/>
              </a:rPr>
              <a:t>Security_Ans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TABLE 6: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sz="2900" b="1" dirty="0" err="1">
                <a:solidFill>
                  <a:schemeClr val="accent1"/>
                </a:solidFill>
                <a:latin typeface="Times New Roman"/>
                <a:cs typeface="Times New Roman"/>
              </a:rPr>
              <a:t>Security_Quest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Security_QuestID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Security_Questions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u="sng" dirty="0">
                <a:ea typeface="+mn-lt"/>
                <a:cs typeface="+mn-lt"/>
              </a:rPr>
              <a:t> Functional Dependencies: </a:t>
            </a:r>
            <a:endParaRPr lang="en-US" u="sng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Security_QuestID</a:t>
            </a:r>
            <a:r>
              <a:rPr lang="en-US" dirty="0">
                <a:ea typeface="+mn-lt"/>
                <a:cs typeface="+mn-lt"/>
              </a:rPr>
              <a:t>) -&gt; (</a:t>
            </a:r>
            <a:r>
              <a:rPr lang="en-US" dirty="0" err="1">
                <a:ea typeface="+mn-lt"/>
                <a:cs typeface="+mn-lt"/>
              </a:rPr>
              <a:t>Security_Questions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TABLE 7:</a:t>
            </a:r>
          </a:p>
          <a:p>
            <a:pPr>
              <a:buNone/>
            </a:pPr>
            <a:r>
              <a:rPr lang="en-US" sz="2900" b="1" dirty="0">
                <a:solidFill>
                  <a:schemeClr val="accent1"/>
                </a:solidFill>
                <a:latin typeface="Times New Roman"/>
                <a:cs typeface="Times New Roman"/>
              </a:rPr>
              <a:t> TRANSACTION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u="sng" dirty="0" err="1">
                <a:ea typeface="+mn-lt"/>
                <a:cs typeface="+mn-lt"/>
              </a:rPr>
              <a:t>TransactionID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TransactionDate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TransactionTime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TransactionType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TransactionAmount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NewBalance</a:t>
            </a:r>
            <a:r>
              <a:rPr lang="en-US" dirty="0">
                <a:ea typeface="+mn-lt"/>
                <a:cs typeface="+mn-lt"/>
              </a:rPr>
              <a:t>, 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                     </a:t>
            </a:r>
            <a:r>
              <a:rPr lang="en-US" dirty="0" err="1">
                <a:ea typeface="+mn-lt"/>
                <a:cs typeface="+mn-lt"/>
              </a:rPr>
              <a:t>WithdrawalCount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DepositCount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OldBalance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u="sng" dirty="0">
                <a:ea typeface="+mn-lt"/>
                <a:cs typeface="+mn-lt"/>
              </a:rPr>
              <a:t>Functional Dependencies: </a:t>
            </a:r>
            <a:endParaRPr lang="en-US" u="sng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(</a:t>
            </a:r>
            <a:r>
              <a:rPr lang="en-US" u="sng" dirty="0" err="1">
                <a:ea typeface="+mn-lt"/>
                <a:cs typeface="+mn-lt"/>
              </a:rPr>
              <a:t>TransactionID</a:t>
            </a:r>
            <a:r>
              <a:rPr lang="en-US" dirty="0">
                <a:ea typeface="+mn-lt"/>
                <a:cs typeface="+mn-lt"/>
              </a:rPr>
              <a:t>) -&gt;(</a:t>
            </a:r>
            <a:r>
              <a:rPr lang="en-US" dirty="0" err="1">
                <a:ea typeface="+mn-lt"/>
                <a:cs typeface="+mn-lt"/>
              </a:rPr>
              <a:t>TransactionDate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TransactionTime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TransactionType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TransactionAmount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NewBalance</a:t>
            </a:r>
            <a:r>
              <a:rPr lang="en-US" dirty="0"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                       </a:t>
            </a:r>
            <a:r>
              <a:rPr lang="en-US" dirty="0" err="1">
                <a:ea typeface="+mn-lt"/>
                <a:cs typeface="+mn-lt"/>
              </a:rPr>
              <a:t>WithdrawalCount</a:t>
            </a:r>
            <a:r>
              <a:rPr lang="en-US" dirty="0">
                <a:ea typeface="+mn-lt"/>
                <a:cs typeface="+mn-lt"/>
              </a:rPr>
              <a:t>,  </a:t>
            </a:r>
            <a:r>
              <a:rPr lang="en-US" dirty="0" err="1">
                <a:ea typeface="+mn-lt"/>
                <a:cs typeface="+mn-lt"/>
              </a:rPr>
              <a:t>DepositCount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OldBalance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40FA1-F0DA-4A66-9A59-03249AEE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80" y="192768"/>
            <a:ext cx="10485520" cy="6054378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>
              <a:buNone/>
            </a:pPr>
            <a:r>
              <a:rPr lang="en-US" sz="3800" dirty="0">
                <a:cs typeface="Calibri" panose="020F0502020204030204"/>
              </a:rPr>
              <a:t>TABLE 8: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  <a:cs typeface="Times New Roman"/>
              </a:rPr>
              <a:t>LOAN-DETAILS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u="sng" dirty="0">
                <a:ea typeface="+mn-lt"/>
                <a:cs typeface="+mn-lt"/>
              </a:rPr>
              <a:t>(</a:t>
            </a:r>
            <a:r>
              <a:rPr lang="en-US" sz="3200" u="sng" dirty="0" err="1">
                <a:ea typeface="+mn-lt"/>
                <a:cs typeface="+mn-lt"/>
              </a:rPr>
              <a:t>LoanNumber</a:t>
            </a:r>
            <a:r>
              <a:rPr lang="en-US" sz="3200" dirty="0" err="1">
                <a:ea typeface="+mn-lt"/>
                <a:cs typeface="+mn-lt"/>
              </a:rPr>
              <a:t>,LoanAmount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InterestRate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LoanApprovalDate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LoanType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u="sng" dirty="0">
                <a:ea typeface="+mn-lt"/>
                <a:cs typeface="+mn-lt"/>
              </a:rPr>
              <a:t> Functional Dependencies: </a:t>
            </a:r>
            <a:endParaRPr lang="en-US" u="sng" dirty="0"/>
          </a:p>
          <a:p>
            <a:pPr>
              <a:buNone/>
            </a:pPr>
            <a:r>
              <a:rPr lang="en-US" sz="3200" u="sng" dirty="0">
                <a:ea typeface="+mn-lt"/>
                <a:cs typeface="+mn-lt"/>
              </a:rPr>
              <a:t>(</a:t>
            </a:r>
            <a:r>
              <a:rPr lang="en-US" sz="3200" u="sng" dirty="0" err="1">
                <a:ea typeface="+mn-lt"/>
                <a:cs typeface="+mn-lt"/>
              </a:rPr>
              <a:t>LoanNumber</a:t>
            </a:r>
            <a:r>
              <a:rPr lang="en-US" sz="3200" dirty="0">
                <a:ea typeface="+mn-lt"/>
                <a:cs typeface="+mn-lt"/>
              </a:rPr>
              <a:t>) -&gt; (</a:t>
            </a:r>
            <a:r>
              <a:rPr lang="en-US" sz="3200" dirty="0" err="1">
                <a:ea typeface="+mn-lt"/>
                <a:cs typeface="+mn-lt"/>
              </a:rPr>
              <a:t>LoanAmount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InterestRate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LoanApprovalDate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LoanType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r>
              <a:rPr lang="en-US" sz="3800" dirty="0">
                <a:cs typeface="Calibri" panose="020F0502020204030204"/>
              </a:rPr>
              <a:t>TABLE 9:</a:t>
            </a:r>
          </a:p>
          <a:p>
            <a:pPr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/>
                <a:cs typeface="Times New Roman"/>
              </a:rPr>
              <a:t> CARD-DETAILS </a:t>
            </a: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CardNumber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CardHolder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CardType</a:t>
            </a:r>
            <a:r>
              <a:rPr lang="en-US" sz="3200" dirty="0">
                <a:ea typeface="+mn-lt"/>
                <a:cs typeface="+mn-lt"/>
              </a:rPr>
              <a:t>, CCV, </a:t>
            </a:r>
            <a:r>
              <a:rPr lang="en-US" sz="3200" dirty="0" err="1">
                <a:ea typeface="+mn-lt"/>
                <a:cs typeface="+mn-lt"/>
              </a:rPr>
              <a:t>ExpirtDate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>
              <a:ea typeface="+mn-lt"/>
              <a:cs typeface="+mn-lt"/>
            </a:endParaRPr>
          </a:p>
          <a:p>
            <a:pPr>
              <a:buNone/>
            </a:pPr>
            <a:r>
              <a:rPr lang="en-US" sz="3200" u="sng" dirty="0">
                <a:ea typeface="+mn-lt"/>
                <a:cs typeface="+mn-lt"/>
              </a:rPr>
              <a:t>Functional Dependencies: </a:t>
            </a:r>
          </a:p>
          <a:p>
            <a:pPr>
              <a:buNone/>
            </a:pP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CardNumber</a:t>
            </a:r>
            <a:r>
              <a:rPr lang="en-US" sz="3200" dirty="0">
                <a:ea typeface="+mn-lt"/>
                <a:cs typeface="+mn-lt"/>
              </a:rPr>
              <a:t>) -&gt; (</a:t>
            </a:r>
            <a:r>
              <a:rPr lang="en-US" sz="3200" dirty="0" err="1">
                <a:ea typeface="+mn-lt"/>
                <a:cs typeface="+mn-lt"/>
              </a:rPr>
              <a:t>CardHolder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CardType</a:t>
            </a:r>
            <a:r>
              <a:rPr lang="en-US" sz="3200" dirty="0">
                <a:ea typeface="+mn-lt"/>
                <a:cs typeface="+mn-lt"/>
              </a:rPr>
              <a:t>, CCV, </a:t>
            </a:r>
            <a:r>
              <a:rPr lang="en-US" sz="3200" dirty="0" err="1">
                <a:ea typeface="+mn-lt"/>
                <a:cs typeface="+mn-lt"/>
              </a:rPr>
              <a:t>ExpirtDate</a:t>
            </a:r>
            <a:r>
              <a:rPr lang="en-US" sz="3200" dirty="0">
                <a:ea typeface="+mn-lt"/>
                <a:cs typeface="+mn-lt"/>
              </a:rPr>
              <a:t>)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</a:p>
          <a:p>
            <a:pPr>
              <a:buNone/>
            </a:pPr>
            <a:r>
              <a:rPr lang="en-US" sz="3800" dirty="0">
                <a:cs typeface="Calibri" panose="020F0502020204030204"/>
              </a:rPr>
              <a:t>TABLE 10:</a:t>
            </a:r>
          </a:p>
          <a:p>
            <a:pPr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/>
                <a:cs typeface="Times New Roman"/>
              </a:rPr>
              <a:t>BILL-PAYMENTS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BillPayment_no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PaymentType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PaymentConfirmation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PaymentAmount</a:t>
            </a:r>
            <a:r>
              <a:rPr lang="en-US" sz="3200" dirty="0">
                <a:ea typeface="+mn-lt"/>
                <a:cs typeface="+mn-lt"/>
              </a:rPr>
              <a:t>)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r>
              <a:rPr lang="en-US" sz="3200" u="sng" dirty="0">
                <a:ea typeface="+mn-lt"/>
                <a:cs typeface="+mn-lt"/>
              </a:rPr>
              <a:t>Functional Dependencies: </a:t>
            </a:r>
          </a:p>
          <a:p>
            <a:pPr>
              <a:buNone/>
            </a:pP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BillPayment_no</a:t>
            </a:r>
            <a:r>
              <a:rPr lang="en-US" sz="3200" dirty="0">
                <a:ea typeface="+mn-lt"/>
                <a:cs typeface="+mn-lt"/>
              </a:rPr>
              <a:t>) -&gt; (</a:t>
            </a:r>
            <a:r>
              <a:rPr lang="en-US" sz="3200" dirty="0" err="1">
                <a:ea typeface="+mn-lt"/>
                <a:cs typeface="+mn-lt"/>
              </a:rPr>
              <a:t>PaymentType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PaymentConfirmation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PaymentAmount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None/>
            </a:pPr>
            <a:r>
              <a:rPr lang="en-US" sz="3800" dirty="0">
                <a:cs typeface="Calibri" panose="020F0502020204030204"/>
              </a:rPr>
              <a:t>TABLE 11:</a:t>
            </a:r>
          </a:p>
          <a:p>
            <a:pPr>
              <a:buNone/>
            </a:pPr>
            <a:r>
              <a:rPr lang="en-US" sz="4000" b="1" dirty="0" err="1">
                <a:solidFill>
                  <a:schemeClr val="accent1"/>
                </a:solidFill>
                <a:latin typeface="Times New Roman"/>
                <a:cs typeface="Times New Roman"/>
              </a:rPr>
              <a:t>FailedTransactionLog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FailedTransaction_errorType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FailedTransactionID</a:t>
            </a:r>
            <a:r>
              <a:rPr lang="en-US" sz="3200" dirty="0">
                <a:ea typeface="+mn-lt"/>
                <a:cs typeface="+mn-lt"/>
              </a:rPr>
              <a:t>) </a:t>
            </a:r>
            <a:endParaRPr lang="en-US" sz="3200">
              <a:ea typeface="+mn-lt"/>
              <a:cs typeface="+mn-lt"/>
            </a:endParaRPr>
          </a:p>
          <a:p>
            <a:pPr>
              <a:buNone/>
            </a:pPr>
            <a:r>
              <a:rPr lang="en-US" sz="3200" u="sng" dirty="0">
                <a:ea typeface="+mn-lt"/>
                <a:cs typeface="+mn-lt"/>
              </a:rPr>
              <a:t>Functional Dependencies: </a:t>
            </a:r>
          </a:p>
          <a:p>
            <a:pPr>
              <a:buNone/>
            </a:pPr>
            <a:r>
              <a:rPr lang="en-US" sz="3200" dirty="0">
                <a:ea typeface="+mn-lt"/>
                <a:cs typeface="+mn-lt"/>
              </a:rPr>
              <a:t>(</a:t>
            </a:r>
            <a:r>
              <a:rPr lang="en-US" sz="3200" dirty="0" err="1">
                <a:ea typeface="+mn-lt"/>
                <a:cs typeface="+mn-lt"/>
              </a:rPr>
              <a:t>FailedTransactionID</a:t>
            </a:r>
            <a:r>
              <a:rPr lang="en-US" sz="3200" dirty="0">
                <a:ea typeface="+mn-lt"/>
                <a:cs typeface="+mn-lt"/>
              </a:rPr>
              <a:t>) -&gt; (</a:t>
            </a:r>
            <a:r>
              <a:rPr lang="en-US" sz="3200" dirty="0" err="1">
                <a:ea typeface="+mn-lt"/>
                <a:cs typeface="+mn-lt"/>
              </a:rPr>
              <a:t>FailedTransaction_errorType</a:t>
            </a:r>
            <a:r>
              <a:rPr lang="en-US" sz="3200" dirty="0">
                <a:ea typeface="+mn-lt"/>
                <a:cs typeface="+mn-lt"/>
              </a:rPr>
              <a:t>)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pPr marL="0" indent="0">
              <a:buNone/>
            </a:pPr>
            <a:r>
              <a:rPr lang="en-US" sz="3800" dirty="0">
                <a:cs typeface="Calibri" panose="020F0502020204030204"/>
              </a:rPr>
              <a:t>TABLE 12: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/>
                <a:cs typeface="Times New Roman"/>
              </a:rPr>
              <a:t>USERLOGINS</a:t>
            </a:r>
            <a:r>
              <a:rPr lang="en-US" sz="3300" dirty="0">
                <a:ea typeface="+mn-lt"/>
                <a:cs typeface="+mn-lt"/>
              </a:rPr>
              <a:t> (</a:t>
            </a:r>
            <a:r>
              <a:rPr lang="en-US" sz="3300" dirty="0" err="1">
                <a:ea typeface="+mn-lt"/>
                <a:cs typeface="+mn-lt"/>
              </a:rPr>
              <a:t>UserLoginID</a:t>
            </a:r>
            <a:r>
              <a:rPr lang="en-US" sz="3300" dirty="0">
                <a:ea typeface="+mn-lt"/>
                <a:cs typeface="+mn-lt"/>
              </a:rPr>
              <a:t>, </a:t>
            </a:r>
            <a:r>
              <a:rPr lang="en-US" sz="3300" dirty="0" err="1">
                <a:ea typeface="+mn-lt"/>
                <a:cs typeface="+mn-lt"/>
              </a:rPr>
              <a:t>UserName</a:t>
            </a:r>
            <a:r>
              <a:rPr lang="en-US" sz="3300" dirty="0">
                <a:ea typeface="+mn-lt"/>
                <a:cs typeface="+mn-lt"/>
              </a:rPr>
              <a:t>, password) </a:t>
            </a:r>
            <a:endParaRPr lang="en-US" sz="33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519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D42E1-D526-442A-A81F-B139B490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126" y="3843082"/>
            <a:ext cx="7844789" cy="1430463"/>
          </a:xfrm>
        </p:spPr>
        <p:txBody>
          <a:bodyPr anchor="t">
            <a:noAutofit/>
          </a:bodyPr>
          <a:lstStyle/>
          <a:p>
            <a:r>
              <a:rPr lang="en-US" sz="5400" b="1" i="1" u="sng">
                <a:cs typeface="Calibri Light"/>
              </a:rPr>
              <a:t>ENHANCED ER DIAGRAM</a:t>
            </a:r>
            <a:endParaRPr lang="en-US" sz="5400" b="1" i="1" u="sng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9545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75032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2922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20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7E5E-D2E4-4D61-8C1D-6316BE93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92"/>
            <a:ext cx="10515600" cy="6043571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TRANSITIVE DEPENDENCY: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7a) LOANTYPE (</a:t>
            </a:r>
            <a:r>
              <a:rPr lang="en-US" u="sng" err="1">
                <a:ea typeface="+mn-lt"/>
                <a:cs typeface="+mn-lt"/>
              </a:rPr>
              <a:t>Loan_Type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InterestRate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Functional Dependencies: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(</a:t>
            </a:r>
            <a:r>
              <a:rPr lang="en-US" err="1">
                <a:ea typeface="+mn-lt"/>
                <a:cs typeface="+mn-lt"/>
              </a:rPr>
              <a:t>Loan_Type</a:t>
            </a:r>
            <a:r>
              <a:rPr lang="en-US">
                <a:ea typeface="+mn-lt"/>
                <a:cs typeface="+mn-lt"/>
              </a:rPr>
              <a:t>) à (</a:t>
            </a:r>
            <a:r>
              <a:rPr lang="en-US" err="1">
                <a:ea typeface="+mn-lt"/>
                <a:cs typeface="+mn-lt"/>
              </a:rPr>
              <a:t>InterestRate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7b) LOAN-DETAILS </a:t>
            </a:r>
            <a:r>
              <a:rPr lang="en-US" u="sng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LoanNumber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LoanAmount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LoanApprovalDate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LoanType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Functional Dependencies: </a:t>
            </a:r>
            <a:endParaRPr lang="en-US"/>
          </a:p>
          <a:p>
            <a:pPr>
              <a:buNone/>
            </a:pPr>
            <a:r>
              <a:rPr lang="en-US" u="sng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LoanNumber</a:t>
            </a:r>
            <a:r>
              <a:rPr lang="en-US">
                <a:ea typeface="+mn-lt"/>
                <a:cs typeface="+mn-lt"/>
              </a:rPr>
              <a:t>) à (</a:t>
            </a:r>
            <a:r>
              <a:rPr lang="en-US" err="1">
                <a:ea typeface="+mn-lt"/>
                <a:cs typeface="+mn-lt"/>
              </a:rPr>
              <a:t>LoanAmount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LoanApprovalDate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LoanType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2a) CUSTOMER (</a:t>
            </a:r>
            <a:r>
              <a:rPr lang="en-US" u="sng" err="1">
                <a:ea typeface="+mn-lt"/>
                <a:cs typeface="+mn-lt"/>
              </a:rPr>
              <a:t>Customer_id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AccountID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Customer_firstName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Customer_lastName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Customer_Gender</a:t>
            </a:r>
            <a:r>
              <a:rPr lang="en-US">
                <a:ea typeface="+mn-lt"/>
                <a:cs typeface="+mn-lt"/>
              </a:rPr>
              <a:t>, DOB, </a:t>
            </a:r>
            <a:r>
              <a:rPr lang="en-US" err="1">
                <a:ea typeface="+mn-lt"/>
                <a:cs typeface="+mn-lt"/>
              </a:rPr>
              <a:t>Customer_Address</a:t>
            </a:r>
            <a:r>
              <a:rPr lang="en-US">
                <a:ea typeface="+mn-lt"/>
                <a:cs typeface="+mn-lt"/>
              </a:rPr>
              <a:t>,  </a:t>
            </a:r>
            <a:r>
              <a:rPr lang="en-US" err="1">
                <a:ea typeface="+mn-lt"/>
                <a:cs typeface="+mn-lt"/>
              </a:rPr>
              <a:t>Email_Id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Mobile_no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Functional Dependencies: </a:t>
            </a:r>
            <a:endParaRPr lang="en-US"/>
          </a:p>
          <a:p>
            <a:pPr>
              <a:buNone/>
            </a:pPr>
            <a:r>
              <a:rPr lang="en-US" u="sng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Customer_id</a:t>
            </a:r>
            <a:r>
              <a:rPr lang="en-US">
                <a:ea typeface="+mn-lt"/>
                <a:cs typeface="+mn-lt"/>
              </a:rPr>
              <a:t>) à (</a:t>
            </a:r>
            <a:r>
              <a:rPr lang="en-US" err="1">
                <a:ea typeface="+mn-lt"/>
                <a:cs typeface="+mn-lt"/>
              </a:rPr>
              <a:t>AccountID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Customer_firstName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Customer_lastName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Customer_Gender</a:t>
            </a:r>
            <a:r>
              <a:rPr lang="en-US">
                <a:ea typeface="+mn-lt"/>
                <a:cs typeface="+mn-lt"/>
              </a:rPr>
              <a:t>, DOB, </a:t>
            </a:r>
            <a:r>
              <a:rPr lang="en-US" err="1">
                <a:ea typeface="+mn-lt"/>
                <a:cs typeface="+mn-lt"/>
              </a:rPr>
              <a:t>Customer_Address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Email_Id</a:t>
            </a:r>
            <a:r>
              <a:rPr lang="en-US">
                <a:ea typeface="+mn-lt"/>
                <a:cs typeface="+mn-lt"/>
              </a:rPr>
              <a:t>,  </a:t>
            </a:r>
            <a:r>
              <a:rPr lang="en-US" err="1">
                <a:ea typeface="+mn-lt"/>
                <a:cs typeface="+mn-lt"/>
              </a:rPr>
              <a:t>Zip_code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2b) </a:t>
            </a:r>
            <a:r>
              <a:rPr lang="en-US" err="1">
                <a:ea typeface="+mn-lt"/>
                <a:cs typeface="+mn-lt"/>
              </a:rPr>
              <a:t>State_city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City</a:t>
            </a:r>
            <a:r>
              <a:rPr lang="en-US" err="1">
                <a:ea typeface="+mn-lt"/>
                <a:cs typeface="+mn-lt"/>
              </a:rPr>
              <a:t>,State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Functional Dependencies: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(City) à (State)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2c) Zip (</a:t>
            </a:r>
            <a:r>
              <a:rPr lang="en-US" err="1">
                <a:ea typeface="+mn-lt"/>
                <a:cs typeface="+mn-lt"/>
              </a:rPr>
              <a:t>Zip_code</a:t>
            </a:r>
            <a:r>
              <a:rPr lang="en-US">
                <a:ea typeface="+mn-lt"/>
                <a:cs typeface="+mn-lt"/>
              </a:rPr>
              <a:t>, City)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Functional Dependencies: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Zip_code</a:t>
            </a:r>
            <a:r>
              <a:rPr lang="en-US">
                <a:ea typeface="+mn-lt"/>
                <a:cs typeface="+mn-lt"/>
              </a:rPr>
              <a:t>) à (City)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277FD-E7CE-4FDB-B7F3-9680A3EC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92"/>
            <a:ext cx="10515600" cy="6043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FINALIZED TABLES: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1) ADMINISTRATOR (</a:t>
            </a:r>
            <a:r>
              <a:rPr lang="en-US" u="sng" err="1">
                <a:ea typeface="+mn-lt"/>
                <a:cs typeface="+mn-lt"/>
              </a:rPr>
              <a:t>Emp_id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Emp_firstName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Emp_lastName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Emp_Gender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Emp_DOB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Emp_Designation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Hired_date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Emp_workingStatus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2) CUSTOMER (</a:t>
            </a:r>
            <a:r>
              <a:rPr lang="en-US" u="sng" err="1">
                <a:ea typeface="+mn-lt"/>
                <a:cs typeface="+mn-lt"/>
              </a:rPr>
              <a:t>Customer_id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AccountID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Customer_firstName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Customer_lastName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Customer_Gender</a:t>
            </a:r>
            <a:r>
              <a:rPr lang="en-US">
                <a:ea typeface="+mn-lt"/>
                <a:cs typeface="+mn-lt"/>
              </a:rPr>
              <a:t>, DOB,  </a:t>
            </a:r>
            <a:r>
              <a:rPr lang="en-US" err="1">
                <a:ea typeface="+mn-lt"/>
                <a:cs typeface="+mn-lt"/>
              </a:rPr>
              <a:t>Customer_Address</a:t>
            </a:r>
            <a:r>
              <a:rPr lang="en-US">
                <a:ea typeface="+mn-lt"/>
                <a:cs typeface="+mn-lt"/>
              </a:rPr>
              <a:t>, 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Zip_code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Email_Id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Mobile_no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3) ACCOUNT-DETAILS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AccountID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CurrentBalance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AccountType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AccountStatus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SavingsInterestRate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4) REGISTRATION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RegisterID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Password, </a:t>
            </a:r>
            <a:r>
              <a:rPr lang="en-US" err="1">
                <a:ea typeface="+mn-lt"/>
                <a:cs typeface="+mn-lt"/>
              </a:rPr>
              <a:t>Email_Id</a:t>
            </a:r>
            <a:r>
              <a:rPr lang="en-US">
                <a:ea typeface="+mn-lt"/>
                <a:cs typeface="+mn-lt"/>
              </a:rPr>
              <a:t>, Mobile)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5) SECURITY_ANSS (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Security_QuestID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Security_Ans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56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ED60-AFC7-40BE-A4A6-AEB05493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444"/>
            <a:ext cx="10515600" cy="566751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6) SECURITY_QUEST (</a:t>
            </a:r>
            <a:r>
              <a:rPr lang="en-US" err="1">
                <a:ea typeface="+mn-lt"/>
                <a:cs typeface="+mn-lt"/>
              </a:rPr>
              <a:t>Security_QuestID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Security_Questions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7) TRANSACTION (</a:t>
            </a:r>
            <a:r>
              <a:rPr lang="en-US" u="sng" err="1">
                <a:ea typeface="+mn-lt"/>
                <a:cs typeface="+mn-lt"/>
              </a:rPr>
              <a:t>TransactionID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TransactionDate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TransactionTime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TransactionType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TransactionAmount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NewBalance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WithdrawalCount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DepositCount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OldBalance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8) LOANTYPE (</a:t>
            </a:r>
            <a:r>
              <a:rPr lang="en-US" u="sng" err="1">
                <a:ea typeface="+mn-lt"/>
                <a:cs typeface="+mn-lt"/>
              </a:rPr>
              <a:t>Loan_Type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InterestRate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9) LOAN-DETAILS </a:t>
            </a:r>
            <a:r>
              <a:rPr lang="en-US" u="sng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LoanNumber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LoanAmount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LoanApprovalDate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LoanType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10) CARD-DETAILS (</a:t>
            </a:r>
            <a:r>
              <a:rPr lang="en-US" u="sng" err="1">
                <a:ea typeface="+mn-lt"/>
                <a:cs typeface="+mn-lt"/>
              </a:rPr>
              <a:t>CardNumber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CardHolder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CardType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u="sng">
                <a:ea typeface="+mn-lt"/>
                <a:cs typeface="+mn-lt"/>
              </a:rPr>
              <a:t>CCV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ExpirtDate</a:t>
            </a:r>
            <a:r>
              <a:rPr lang="en-US">
                <a:ea typeface="+mn-lt"/>
                <a:cs typeface="+mn-lt"/>
              </a:rPr>
              <a:t>)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11) BILL-PAYMENTS (</a:t>
            </a:r>
            <a:r>
              <a:rPr lang="en-US" u="sng" err="1">
                <a:ea typeface="+mn-lt"/>
                <a:cs typeface="+mn-lt"/>
              </a:rPr>
              <a:t>BillPayment_no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PaymentType,PaymentConfirmation</a:t>
            </a:r>
            <a:r>
              <a:rPr lang="en-US">
                <a:ea typeface="+mn-lt"/>
                <a:cs typeface="+mn-lt"/>
              </a:rPr>
              <a:t>,  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PaymentAmount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12) </a:t>
            </a:r>
            <a:r>
              <a:rPr lang="en-US" err="1">
                <a:ea typeface="+mn-lt"/>
                <a:cs typeface="+mn-lt"/>
              </a:rPr>
              <a:t>FailedTransactionLog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FailedTransaction_errorType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FailedTransactionID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DDB6-B774-4582-ADF1-AC5404F3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45"/>
            <a:ext cx="10515600" cy="592481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13) USERLOGINS (</a:t>
            </a:r>
            <a:r>
              <a:rPr lang="en-US" err="1">
                <a:ea typeface="+mn-lt"/>
                <a:cs typeface="+mn-lt"/>
              </a:rPr>
              <a:t>UserLoginID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UserName</a:t>
            </a:r>
            <a:r>
              <a:rPr lang="en-US">
                <a:ea typeface="+mn-lt"/>
                <a:cs typeface="+mn-lt"/>
              </a:rPr>
              <a:t>, password)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14) </a:t>
            </a:r>
            <a:r>
              <a:rPr lang="en-US" err="1">
                <a:ea typeface="+mn-lt"/>
                <a:cs typeface="+mn-lt"/>
              </a:rPr>
              <a:t>Cus_Mobile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u="sng" err="1">
                <a:ea typeface="+mn-lt"/>
                <a:cs typeface="+mn-lt"/>
              </a:rPr>
              <a:t>Customer_id</a:t>
            </a:r>
            <a:r>
              <a:rPr lang="en-US" u="sng">
                <a:ea typeface="+mn-lt"/>
                <a:cs typeface="+mn-lt"/>
              </a:rPr>
              <a:t>, </a:t>
            </a:r>
            <a:r>
              <a:rPr lang="en-US" u="sng" err="1">
                <a:ea typeface="+mn-lt"/>
                <a:cs typeface="+mn-lt"/>
              </a:rPr>
              <a:t>Mobile_no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15) </a:t>
            </a:r>
            <a:r>
              <a:rPr lang="en-US" err="1">
                <a:ea typeface="+mn-lt"/>
                <a:cs typeface="+mn-lt"/>
              </a:rPr>
              <a:t>Emp_Mob</a:t>
            </a:r>
            <a:r>
              <a:rPr lang="en-US" u="sng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Emp_id</a:t>
            </a:r>
            <a:r>
              <a:rPr lang="en-US" u="sng">
                <a:ea typeface="+mn-lt"/>
                <a:cs typeface="+mn-lt"/>
              </a:rPr>
              <a:t>, </a:t>
            </a:r>
            <a:r>
              <a:rPr lang="en-US" u="sng" err="1">
                <a:ea typeface="+mn-lt"/>
                <a:cs typeface="+mn-lt"/>
              </a:rPr>
              <a:t>Emp_Mobile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16) </a:t>
            </a:r>
            <a:r>
              <a:rPr lang="en-US" err="1">
                <a:ea typeface="+mn-lt"/>
                <a:cs typeface="+mn-lt"/>
              </a:rPr>
              <a:t>Loan_num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Customer_id</a:t>
            </a:r>
            <a:r>
              <a:rPr lang="en-US" u="sng">
                <a:ea typeface="+mn-lt"/>
                <a:cs typeface="+mn-lt"/>
              </a:rPr>
              <a:t>, </a:t>
            </a:r>
            <a:r>
              <a:rPr lang="en-US" u="sng" err="1">
                <a:ea typeface="+mn-lt"/>
                <a:cs typeface="+mn-lt"/>
              </a:rPr>
              <a:t>LoanNumber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17) Transact (</a:t>
            </a:r>
            <a:r>
              <a:rPr lang="en-US" u="sng" err="1">
                <a:ea typeface="+mn-lt"/>
                <a:cs typeface="+mn-lt"/>
              </a:rPr>
              <a:t>AccountID</a:t>
            </a:r>
            <a:r>
              <a:rPr lang="en-US" u="sng">
                <a:ea typeface="+mn-lt"/>
                <a:cs typeface="+mn-lt"/>
              </a:rPr>
              <a:t>, </a:t>
            </a:r>
            <a:r>
              <a:rPr lang="en-US" u="sng" err="1">
                <a:ea typeface="+mn-lt"/>
                <a:cs typeface="+mn-lt"/>
              </a:rPr>
              <a:t>TransactionID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18) Bill (</a:t>
            </a:r>
            <a:r>
              <a:rPr lang="en-US" u="sng" err="1">
                <a:ea typeface="+mn-lt"/>
                <a:cs typeface="+mn-lt"/>
              </a:rPr>
              <a:t>AccountID</a:t>
            </a:r>
            <a:r>
              <a:rPr lang="en-US" u="sng">
                <a:ea typeface="+mn-lt"/>
                <a:cs typeface="+mn-lt"/>
              </a:rPr>
              <a:t>, </a:t>
            </a:r>
            <a:r>
              <a:rPr lang="en-US" u="sng" err="1">
                <a:ea typeface="+mn-lt"/>
                <a:cs typeface="+mn-lt"/>
              </a:rPr>
              <a:t>Bill_payment_no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19) </a:t>
            </a:r>
            <a:r>
              <a:rPr lang="en-US" err="1">
                <a:ea typeface="+mn-lt"/>
                <a:cs typeface="+mn-lt"/>
              </a:rPr>
              <a:t>State_city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u="sng" err="1">
                <a:ea typeface="+mn-lt"/>
                <a:cs typeface="+mn-lt"/>
              </a:rPr>
              <a:t>City</a:t>
            </a:r>
            <a:r>
              <a:rPr lang="en-US" err="1">
                <a:ea typeface="+mn-lt"/>
                <a:cs typeface="+mn-lt"/>
              </a:rPr>
              <a:t>,State</a:t>
            </a:r>
            <a:r>
              <a:rPr lang="en-US">
                <a:ea typeface="+mn-lt"/>
                <a:cs typeface="+mn-lt"/>
              </a:rPr>
              <a:t>)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20) Zip (</a:t>
            </a:r>
            <a:r>
              <a:rPr lang="en-US" err="1">
                <a:ea typeface="+mn-lt"/>
                <a:cs typeface="+mn-lt"/>
              </a:rPr>
              <a:t>Zip_code</a:t>
            </a:r>
            <a:r>
              <a:rPr lang="en-US">
                <a:ea typeface="+mn-lt"/>
                <a:cs typeface="+mn-lt"/>
              </a:rPr>
              <a:t>, City)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8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DCB4-418F-44BD-8B94-7BAB0603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BCNF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FF38-D242-4B8D-9A42-43B901CA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 Above relations are in 3NF.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In the above relations, one can see that only the super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key determines all the other attributes in that relation.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Therefore, so all the relations are in BCNF.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99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5CFD-389B-4F12-B64A-D664EB94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34" y="3822205"/>
            <a:ext cx="7698653" cy="1461778"/>
          </a:xfrm>
        </p:spPr>
        <p:txBody>
          <a:bodyPr anchor="t">
            <a:normAutofit/>
          </a:bodyPr>
          <a:lstStyle/>
          <a:p>
            <a:r>
              <a:rPr lang="en-US" sz="5800" b="1" i="1" u="sng">
                <a:cs typeface="Calibri Light"/>
              </a:rPr>
              <a:t>CREATION OF TABLES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9545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75032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2922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4502-B36D-4917-91BA-E80AF974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273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EMPLOYEE TABLE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EF60D6-EA22-48AA-A23B-4C501FD0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753" y="1825625"/>
            <a:ext cx="9106493" cy="4351338"/>
          </a:xfrm>
        </p:spPr>
      </p:pic>
    </p:spTree>
    <p:extLst>
      <p:ext uri="{BB962C8B-B14F-4D97-AF65-F5344CB8AC3E}">
        <p14:creationId xmlns:p14="http://schemas.microsoft.com/office/powerpoint/2010/main" val="166583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E153-E57A-440E-B85A-9BF6FDBE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94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CUSTOMER TABLE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A35CFA7-4495-4FBA-8F23-1F3703709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02" y="1469262"/>
            <a:ext cx="10772898" cy="5054168"/>
          </a:xfrm>
        </p:spPr>
      </p:pic>
    </p:spTree>
    <p:extLst>
      <p:ext uri="{BB962C8B-B14F-4D97-AF65-F5344CB8AC3E}">
        <p14:creationId xmlns:p14="http://schemas.microsoft.com/office/powerpoint/2010/main" val="3348088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EAA-B720-4A4B-A604-B7D79E77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94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ACCOUNT_DETAILS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38F5A53-A59A-4CFF-B5E4-791EAF5E6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204" y="1825625"/>
            <a:ext cx="7404579" cy="4351338"/>
          </a:xfrm>
        </p:spPr>
      </p:pic>
    </p:spTree>
    <p:extLst>
      <p:ext uri="{BB962C8B-B14F-4D97-AF65-F5344CB8AC3E}">
        <p14:creationId xmlns:p14="http://schemas.microsoft.com/office/powerpoint/2010/main" val="284954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F23C-A10B-40C0-BBEF-41DF393B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454"/>
          </a:xfrm>
        </p:spPr>
        <p:txBody>
          <a:bodyPr/>
          <a:lstStyle/>
          <a:p>
            <a:r>
              <a:rPr lang="en-US">
                <a:cs typeface="Calibri Light"/>
              </a:rPr>
              <a:t>REGISTRATION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ECEF815-2DBF-4F73-8AFA-96E16AA9E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821" y="1533862"/>
            <a:ext cx="8466550" cy="4548644"/>
          </a:xfrm>
        </p:spPr>
      </p:pic>
    </p:spTree>
    <p:extLst>
      <p:ext uri="{BB962C8B-B14F-4D97-AF65-F5344CB8AC3E}">
        <p14:creationId xmlns:p14="http://schemas.microsoft.com/office/powerpoint/2010/main" val="182838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2BEB-0A48-41C1-8EE4-97995C96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48D570A-E336-4C28-B7B2-2E54FA23E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162" y="1035606"/>
            <a:ext cx="4275762" cy="4351338"/>
          </a:xfrm>
        </p:spPr>
      </p:pic>
    </p:spTree>
    <p:extLst>
      <p:ext uri="{BB962C8B-B14F-4D97-AF65-F5344CB8AC3E}">
        <p14:creationId xmlns:p14="http://schemas.microsoft.com/office/powerpoint/2010/main" val="1259202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9B0-9106-45D5-88FF-CF3532EA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SECURITY QUESTION AND ANSWER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924F821-5DCD-4729-9BAF-214A63DA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382" y="1250200"/>
            <a:ext cx="4982879" cy="4855009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641B5A0-8A1E-4238-A449-C8C849378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57" y="1248925"/>
            <a:ext cx="5133581" cy="48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0221-CC06-4003-A9FD-867EA817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824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TRANSACTION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A78970F-E5E1-4BC0-A02D-1684A93A9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333" y="1345461"/>
            <a:ext cx="10377470" cy="4831502"/>
          </a:xfrm>
        </p:spPr>
      </p:pic>
    </p:spTree>
    <p:extLst>
      <p:ext uri="{BB962C8B-B14F-4D97-AF65-F5344CB8AC3E}">
        <p14:creationId xmlns:p14="http://schemas.microsoft.com/office/powerpoint/2010/main" val="356291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F004-F9A1-49BA-8CAC-1B2E3143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CONDT....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897C152-1898-43B8-90EA-C1B1CC026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514" y="1251701"/>
            <a:ext cx="10451273" cy="4664118"/>
          </a:xfrm>
        </p:spPr>
      </p:pic>
    </p:spTree>
    <p:extLst>
      <p:ext uri="{BB962C8B-B14F-4D97-AF65-F5344CB8AC3E}">
        <p14:creationId xmlns:p14="http://schemas.microsoft.com/office/powerpoint/2010/main" val="240476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AB98-A2DF-4F17-8B0B-70CFBAC5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07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LOAN DETAILS AND TYPES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7CB2E67-31D6-4D35-A47C-BD342C00B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75" y="2088074"/>
            <a:ext cx="4914900" cy="3638550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933E381-AFAF-4DA5-B6FC-C8078B65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88" y="2083104"/>
            <a:ext cx="3749457" cy="36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8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C0C-6F42-41E8-9D1F-48CA1345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07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CARD_DETAILS AND BILL_PAYMENTS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5C91E35-3E9B-42D3-8AFC-743A7E4B0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624" y="1867378"/>
            <a:ext cx="4800532" cy="4351338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54FE85A-29F7-498A-8147-E869A57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96" y="1865577"/>
            <a:ext cx="5551115" cy="44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8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AE1C-3698-45E3-9FAC-7E6B684F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63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FAILED_TRANSACTION AND CUS_MOBILE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7099ECA-1BD8-457A-A019-AA7766A0A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252" y="1967381"/>
            <a:ext cx="4575001" cy="3692046"/>
          </a:xfrm>
        </p:spPr>
      </p:pic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311027B-BC31-4B58-9E1C-F475196D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43" y="1392477"/>
            <a:ext cx="4115910" cy="48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636B-EE5B-42A2-A93F-5D1EC003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700"/>
          </a:xfrm>
        </p:spPr>
        <p:txBody>
          <a:bodyPr/>
          <a:lstStyle/>
          <a:p>
            <a:r>
              <a:rPr lang="en-US">
                <a:cs typeface="Calibri Light"/>
              </a:rPr>
              <a:t>EMP_NUMBER AND LOAN_CUSTOMER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B42797-353E-4E5C-80FA-E02889AF1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05" y="1790320"/>
            <a:ext cx="3280774" cy="3952222"/>
          </a:xfrm>
        </p:spPr>
      </p:pic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E8FC323-0A50-4AA9-B347-4412EED6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12" y="1750383"/>
            <a:ext cx="3282993" cy="39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1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C39-DB01-434D-9E2F-B5941CC2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44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ACC_TRANSACT AND ACC_BILL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13C8DA1-5A40-46D5-B80C-8DF05413F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287" y="1303708"/>
            <a:ext cx="3039947" cy="4904570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077A538-D5D2-4ADD-9AB3-E79BB559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37" y="1560003"/>
            <a:ext cx="3359063" cy="3946761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00FCDE0-F453-4287-A110-87350FE4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370" y="1340285"/>
            <a:ext cx="2748273" cy="45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90D8-0FF6-4135-AA75-2897B5B79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824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STATE_CITY AND ZIP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56E760D-4206-4788-B6D0-B41070E84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577" y="1851579"/>
            <a:ext cx="3333750" cy="425767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DBB077-1B4E-439E-A4F6-AF99666A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4" y="1719948"/>
            <a:ext cx="3620021" cy="42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55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5A12F-7140-420E-A6EB-99F3E0B8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39" y="3834018"/>
            <a:ext cx="6287827" cy="1361515"/>
          </a:xfrm>
        </p:spPr>
        <p:txBody>
          <a:bodyPr anchor="t">
            <a:normAutofit/>
          </a:bodyPr>
          <a:lstStyle/>
          <a:p>
            <a:r>
              <a:rPr lang="en-US" sz="5800" b="1" i="1" u="sng">
                <a:cs typeface="Calibri Light"/>
              </a:rPr>
              <a:t>USER</a:t>
            </a:r>
            <a:r>
              <a:rPr lang="en-US">
                <a:cs typeface="Calibri Light"/>
              </a:rPr>
              <a:t> </a:t>
            </a:r>
            <a:r>
              <a:rPr lang="en-US" sz="5800" b="1" i="1" u="sng">
                <a:cs typeface="Calibri Light"/>
              </a:rPr>
              <a:t>INTERFACE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9545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75032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2922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9C12-1F6B-4B69-A6F2-5E4E061C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45" y="4010096"/>
            <a:ext cx="6550434" cy="1722736"/>
          </a:xfrm>
        </p:spPr>
        <p:txBody>
          <a:bodyPr anchor="t">
            <a:normAutofit/>
          </a:bodyPr>
          <a:lstStyle/>
          <a:p>
            <a:r>
              <a:rPr lang="en-US" sz="5800" b="1" i="1" u="sng">
                <a:cs typeface="Calibri Light"/>
              </a:rPr>
              <a:t>NORMALISATION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9545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75032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2922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96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A7AB-2E27-48B5-A5F2-35E8EA0E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195"/>
          </a:xfrm>
        </p:spPr>
        <p:txBody>
          <a:bodyPr>
            <a:normAutofit/>
          </a:bodyPr>
          <a:lstStyle/>
          <a:p>
            <a:r>
              <a:rPr lang="en-US" sz="4000" err="1">
                <a:cs typeface="Calibri Light"/>
              </a:rPr>
              <a:t>HomePage</a:t>
            </a:r>
            <a:endParaRPr lang="en-US" sz="400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654EFB-D859-41A9-95B6-26AD2BC62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89" y="1217487"/>
            <a:ext cx="10676021" cy="5006141"/>
          </a:xfrm>
        </p:spPr>
      </p:pic>
    </p:spTree>
    <p:extLst>
      <p:ext uri="{BB962C8B-B14F-4D97-AF65-F5344CB8AC3E}">
        <p14:creationId xmlns:p14="http://schemas.microsoft.com/office/powerpoint/2010/main" val="443288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7C12-661F-44D7-98BC-0A6323F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458"/>
          </a:xfrm>
        </p:spPr>
        <p:txBody>
          <a:bodyPr/>
          <a:lstStyle/>
          <a:p>
            <a:r>
              <a:rPr lang="en-US">
                <a:cs typeface="Calibri Light"/>
              </a:rPr>
              <a:t>Admin Login 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DEC4EE-BB88-4617-8769-C8F8523F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76" y="1214021"/>
            <a:ext cx="10737637" cy="5023100"/>
          </a:xfrm>
        </p:spPr>
      </p:pic>
    </p:spTree>
    <p:extLst>
      <p:ext uri="{BB962C8B-B14F-4D97-AF65-F5344CB8AC3E}">
        <p14:creationId xmlns:p14="http://schemas.microsoft.com/office/powerpoint/2010/main" val="16490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DC5F-F415-415F-B52B-06342278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CA6D41-896B-42A3-AD37-65C90BB8E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39" y="1279255"/>
            <a:ext cx="10719088" cy="51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24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EAA3-3D54-4FCE-9760-76F63B1F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458"/>
          </a:xfrm>
        </p:spPr>
        <p:txBody>
          <a:bodyPr/>
          <a:lstStyle/>
          <a:p>
            <a:r>
              <a:rPr lang="en-US">
                <a:cs typeface="Calibri Light"/>
              </a:rPr>
              <a:t>User Login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D7B2FC-C62F-490D-9C5C-D420DD936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633" y="1193968"/>
            <a:ext cx="10508206" cy="4882732"/>
          </a:xfrm>
        </p:spPr>
      </p:pic>
    </p:spTree>
    <p:extLst>
      <p:ext uri="{BB962C8B-B14F-4D97-AF65-F5344CB8AC3E}">
        <p14:creationId xmlns:p14="http://schemas.microsoft.com/office/powerpoint/2010/main" val="1777665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EE57-4EEE-4317-9BA8-3D0F1E15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070"/>
            <a:ext cx="10160696" cy="908029"/>
          </a:xfrm>
        </p:spPr>
        <p:txBody>
          <a:bodyPr/>
          <a:lstStyle/>
          <a:p>
            <a:r>
              <a:rPr lang="en-US">
                <a:cs typeface="Calibri Light"/>
              </a:rPr>
              <a:t>Security Check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CC1968-B5F3-4325-BA41-6656CDBB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89" y="1354389"/>
            <a:ext cx="10710120" cy="4932863"/>
          </a:xfrm>
        </p:spPr>
      </p:pic>
    </p:spTree>
    <p:extLst>
      <p:ext uri="{BB962C8B-B14F-4D97-AF65-F5344CB8AC3E}">
        <p14:creationId xmlns:p14="http://schemas.microsoft.com/office/powerpoint/2010/main" val="809129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6FC9-38B1-41A8-9DAA-1639A687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305" y="365125"/>
            <a:ext cx="10094495" cy="774116"/>
          </a:xfrm>
        </p:spPr>
        <p:txBody>
          <a:bodyPr/>
          <a:lstStyle/>
          <a:p>
            <a:r>
              <a:rPr lang="en-US">
                <a:cs typeface="Calibri Light"/>
              </a:rPr>
              <a:t>User Acc (Static)</a:t>
            </a:r>
            <a:endParaRPr lang="en-US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1763770-E237-431B-96C7-176BF714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29" y="1345048"/>
            <a:ext cx="8220904" cy="5103312"/>
          </a:xfrm>
        </p:spPr>
      </p:pic>
    </p:spTree>
    <p:extLst>
      <p:ext uri="{BB962C8B-B14F-4D97-AF65-F5344CB8AC3E}">
        <p14:creationId xmlns:p14="http://schemas.microsoft.com/office/powerpoint/2010/main" val="717853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CE05-52C0-4D9C-8A02-9CDF3A13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10" y="254836"/>
            <a:ext cx="10224837" cy="974642"/>
          </a:xfrm>
        </p:spPr>
        <p:txBody>
          <a:bodyPr/>
          <a:lstStyle/>
          <a:p>
            <a:r>
              <a:rPr lang="en-US">
                <a:cs typeface="Calibri Light"/>
              </a:rPr>
              <a:t>User Details </a:t>
            </a:r>
            <a:r>
              <a:rPr lang="en-US" err="1">
                <a:cs typeface="Calibri Light"/>
              </a:rPr>
              <a:t>Updation</a:t>
            </a:r>
          </a:p>
        </p:txBody>
      </p:sp>
      <p:pic>
        <p:nvPicPr>
          <p:cNvPr id="4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C3204EAF-755C-4035-A6FB-2B3006880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852" y="1163889"/>
            <a:ext cx="9192427" cy="5434179"/>
          </a:xfrm>
        </p:spPr>
      </p:pic>
    </p:spTree>
    <p:extLst>
      <p:ext uri="{BB962C8B-B14F-4D97-AF65-F5344CB8AC3E}">
        <p14:creationId xmlns:p14="http://schemas.microsoft.com/office/powerpoint/2010/main" val="1463588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A2A5-0936-4F31-980C-7F113AFC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5099"/>
            <a:ext cx="9673390" cy="934537"/>
          </a:xfrm>
        </p:spPr>
        <p:txBody>
          <a:bodyPr/>
          <a:lstStyle/>
          <a:p>
            <a:r>
              <a:rPr lang="en-US">
                <a:cs typeface="Calibri Light"/>
              </a:rPr>
              <a:t>Loan Form</a:t>
            </a:r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96F749-45AA-4022-9A79-63FB89EF2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11" y="1304257"/>
            <a:ext cx="4778799" cy="4792495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28F0EF2-4C59-4301-A5C0-707FA28F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79" y="1291629"/>
            <a:ext cx="5560594" cy="47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13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53E2-E836-447D-8416-6A8F1100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520"/>
            <a:ext cx="10254916" cy="784142"/>
          </a:xfrm>
        </p:spPr>
        <p:txBody>
          <a:bodyPr/>
          <a:lstStyle/>
          <a:p>
            <a:r>
              <a:rPr lang="en-US">
                <a:cs typeface="Calibri Light"/>
              </a:rPr>
              <a:t>Bill Payment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00D425A-9138-4F20-9E15-48E90D35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464" y="1190461"/>
            <a:ext cx="11237493" cy="5080245"/>
          </a:xfrm>
        </p:spPr>
      </p:pic>
    </p:spTree>
    <p:extLst>
      <p:ext uri="{BB962C8B-B14F-4D97-AF65-F5344CB8AC3E}">
        <p14:creationId xmlns:p14="http://schemas.microsoft.com/office/powerpoint/2010/main" val="3046008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B70-260C-42AD-A5FF-19832BF0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230"/>
            <a:ext cx="10114548" cy="764090"/>
          </a:xfrm>
        </p:spPr>
        <p:txBody>
          <a:bodyPr/>
          <a:lstStyle/>
          <a:p>
            <a:r>
              <a:rPr lang="en-US" dirty="0">
                <a:cs typeface="Calibri Light"/>
              </a:rPr>
              <a:t>Transfer 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907CC8-3451-4AB2-AD86-7AEC18B4B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77" y="1113758"/>
            <a:ext cx="11065165" cy="5203573"/>
          </a:xfrm>
        </p:spPr>
      </p:pic>
    </p:spTree>
    <p:extLst>
      <p:ext uri="{BB962C8B-B14F-4D97-AF65-F5344CB8AC3E}">
        <p14:creationId xmlns:p14="http://schemas.microsoft.com/office/powerpoint/2010/main" val="390629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166D-1E1F-4D89-B067-8B3AEB7A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                NORMALISATION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A53FD-60C0-476E-A5C4-2C26C030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TABLES BEFORE NORMALISATION:</a:t>
            </a:r>
            <a:endParaRPr lang="en-US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457200" indent="-4572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ADMINISTRATOR</a:t>
            </a:r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 </a:t>
            </a:r>
            <a:r>
              <a:rPr lang="en-US" sz="2400">
                <a:latin typeface="Times New Roman"/>
                <a:cs typeface="Times New Roman"/>
              </a:rPr>
              <a:t> </a:t>
            </a:r>
            <a:r>
              <a:rPr lang="en-US" sz="1800">
                <a:latin typeface="Times New Roman"/>
                <a:ea typeface="+mn-lt"/>
                <a:cs typeface="+mn-lt"/>
              </a:rPr>
              <a:t>(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Emp_firstName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Emp_lastName</a:t>
            </a:r>
            <a:r>
              <a:rPr lang="en-US" sz="1800">
                <a:latin typeface="Times New Roman"/>
                <a:ea typeface="+mn-lt"/>
                <a:cs typeface="+mn-lt"/>
              </a:rPr>
              <a:t>,</a:t>
            </a:r>
            <a:endParaRPr lang="en-US">
              <a:latin typeface="Calibri" panose="020F0502020204030204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latin typeface="Times New Roman"/>
                <a:ea typeface="+mn-lt"/>
                <a:cs typeface="+mn-lt"/>
              </a:rPr>
              <a:t>                                               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Emp_Gender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Emp_DOB,Emp_Designation</a:t>
            </a:r>
            <a:r>
              <a:rPr lang="en-US" sz="1800">
                <a:latin typeface="Times New Roman"/>
                <a:ea typeface="+mn-lt"/>
                <a:cs typeface="+mn-lt"/>
              </a:rPr>
              <a:t>,                                                                                                            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Emp_Designation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Hired_date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Emp_workingStatus</a:t>
            </a:r>
            <a:r>
              <a:rPr lang="en-US" sz="1800">
                <a:latin typeface="Times New Roman"/>
                <a:ea typeface="+mn-lt"/>
                <a:cs typeface="+mn-lt"/>
              </a:rPr>
              <a:t>)</a:t>
            </a:r>
            <a:endParaRPr lang="en-US">
              <a:cs typeface="Calibri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CUSTOMER</a:t>
            </a:r>
            <a:r>
              <a:rPr lang="en-US" sz="2400">
                <a:latin typeface="Times New Roman"/>
                <a:ea typeface="+mn-lt"/>
                <a:cs typeface="+mn-lt"/>
              </a:rPr>
              <a:t> </a:t>
            </a:r>
            <a:r>
              <a:rPr lang="en-US" sz="1800">
                <a:latin typeface="Times New Roman"/>
                <a:ea typeface="+mn-lt"/>
                <a:cs typeface="+mn-lt"/>
              </a:rPr>
              <a:t>(</a:t>
            </a:r>
            <a:r>
              <a:rPr lang="en-US" sz="1800" err="1">
                <a:latin typeface="Times New Roman"/>
                <a:ea typeface="+mn-lt"/>
                <a:cs typeface="+mn-lt"/>
              </a:rPr>
              <a:t>Customer_id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AccountID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Customer_firstName</a:t>
            </a:r>
            <a:r>
              <a:rPr lang="en-US" sz="1800">
                <a:latin typeface="Times New Roman"/>
                <a:ea typeface="+mn-lt"/>
                <a:cs typeface="+mn-lt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>
                <a:latin typeface="Times New Roman"/>
                <a:ea typeface="+mn-lt"/>
                <a:cs typeface="+mn-lt"/>
              </a:rPr>
              <a:t>                                    </a:t>
            </a:r>
            <a:r>
              <a:rPr lang="en-US" sz="1800" err="1">
                <a:latin typeface="Times New Roman"/>
                <a:ea typeface="+mn-lt"/>
                <a:cs typeface="+mn-lt"/>
              </a:rPr>
              <a:t>Customer_lastName,Customer_Gender</a:t>
            </a:r>
            <a:r>
              <a:rPr lang="en-US" sz="1800">
                <a:latin typeface="Times New Roman"/>
                <a:ea typeface="+mn-lt"/>
                <a:cs typeface="+mn-lt"/>
              </a:rPr>
              <a:t>, DOB,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>
                <a:latin typeface="Times New Roman"/>
                <a:ea typeface="+mn-lt"/>
                <a:cs typeface="+mn-lt"/>
              </a:rPr>
              <a:t>                                    </a:t>
            </a:r>
            <a:r>
              <a:rPr lang="en-US" sz="1800" err="1">
                <a:latin typeface="Times New Roman"/>
                <a:ea typeface="+mn-lt"/>
                <a:cs typeface="+mn-lt"/>
              </a:rPr>
              <a:t>State,City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Customer_Address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Zip_code,Email_Id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>
                <a:latin typeface="Times New Roman"/>
                <a:ea typeface="+mn-lt"/>
                <a:cs typeface="+mn-lt"/>
              </a:rPr>
              <a:t>                                    Mobile_no1,Mobile_no2,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UserLoginID</a:t>
            </a:r>
            <a:r>
              <a:rPr lang="en-US" sz="1800">
                <a:latin typeface="Times New Roman"/>
                <a:ea typeface="+mn-lt"/>
                <a:cs typeface="+mn-lt"/>
              </a:rPr>
              <a:t>)</a:t>
            </a:r>
          </a:p>
          <a:p>
            <a:pPr marL="457200" indent="-457200">
              <a:lnSpc>
                <a:spcPct val="100000"/>
              </a:lnSpc>
            </a:pPr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REGISTRATION </a:t>
            </a:r>
            <a:r>
              <a:rPr lang="en-US" sz="1800">
                <a:latin typeface="Times New Roman"/>
                <a:ea typeface="+mn-lt"/>
                <a:cs typeface="+mn-lt"/>
              </a:rPr>
              <a:t>(</a:t>
            </a:r>
            <a:r>
              <a:rPr lang="en-US" sz="1800" err="1">
                <a:latin typeface="Times New Roman"/>
                <a:ea typeface="+mn-lt"/>
                <a:cs typeface="+mn-lt"/>
              </a:rPr>
              <a:t>RegisterID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UserName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UserLoginID</a:t>
            </a:r>
            <a:r>
              <a:rPr lang="en-US" sz="1800">
                <a:latin typeface="Times New Roman"/>
                <a:ea typeface="+mn-lt"/>
                <a:cs typeface="+mn-lt"/>
              </a:rPr>
              <a:t>, Password,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Email_Id</a:t>
            </a:r>
            <a:r>
              <a:rPr lang="en-US" sz="1800">
                <a:latin typeface="Times New Roman"/>
                <a:ea typeface="+mn-lt"/>
                <a:cs typeface="+mn-lt"/>
              </a:rPr>
              <a:t>,                                                                            Mobile_no1) </a:t>
            </a:r>
          </a:p>
          <a:p>
            <a:pPr marL="457200" indent="-4572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LOGIN-ACCOUNT </a:t>
            </a:r>
            <a:r>
              <a:rPr lang="en-US" sz="1800">
                <a:latin typeface="Times New Roman"/>
                <a:ea typeface="+mn-lt"/>
                <a:cs typeface="+mn-lt"/>
              </a:rPr>
              <a:t>(</a:t>
            </a:r>
            <a:r>
              <a:rPr lang="en-US" sz="1800" err="1">
                <a:latin typeface="Times New Roman"/>
                <a:ea typeface="+mn-lt"/>
                <a:cs typeface="+mn-lt"/>
              </a:rPr>
              <a:t>UserLoginID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AccountID</a:t>
            </a:r>
            <a:r>
              <a:rPr lang="en-US" sz="1800">
                <a:latin typeface="Times New Roman"/>
                <a:ea typeface="+mn-lt"/>
                <a:cs typeface="+mn-lt"/>
              </a:rPr>
              <a:t>) </a:t>
            </a:r>
          </a:p>
          <a:p>
            <a:pPr marL="342900" indent="-342900"/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USERLOGINS</a:t>
            </a:r>
            <a:r>
              <a:rPr lang="en-US" sz="1800">
                <a:latin typeface="Times New Roman"/>
                <a:cs typeface="Times New Roman"/>
              </a:rPr>
              <a:t> (</a:t>
            </a:r>
            <a:r>
              <a:rPr lang="en-US" sz="1800" err="1">
                <a:latin typeface="Times New Roman"/>
                <a:cs typeface="Times New Roman"/>
              </a:rPr>
              <a:t>UserLoginID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UserName</a:t>
            </a:r>
            <a:r>
              <a:rPr lang="en-US" sz="1800">
                <a:latin typeface="Times New Roman"/>
                <a:cs typeface="Times New Roman"/>
              </a:rPr>
              <a:t>, Password)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9315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723A-9473-4FCD-B991-54BA0462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5362"/>
            <a:ext cx="10144627" cy="974642"/>
          </a:xfrm>
        </p:spPr>
        <p:txBody>
          <a:bodyPr/>
          <a:lstStyle/>
          <a:p>
            <a:r>
              <a:rPr lang="en-US" dirty="0">
                <a:cs typeface="Calibri Light"/>
              </a:rPr>
              <a:t>Feedback</a:t>
            </a:r>
            <a:endParaRPr lang="en-US" dirty="0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A162CE-C627-48EA-968B-828F17B22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84" y="1284206"/>
            <a:ext cx="9712709" cy="4972968"/>
          </a:xfrm>
        </p:spPr>
      </p:pic>
    </p:spTree>
    <p:extLst>
      <p:ext uri="{BB962C8B-B14F-4D97-AF65-F5344CB8AC3E}">
        <p14:creationId xmlns:p14="http://schemas.microsoft.com/office/powerpoint/2010/main" val="4093846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903D-E0F3-4DD5-B75C-1ADF3BE8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CONCLUSION//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6B643-F949-4C06-9001-A6C4DF77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1215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29DBC9-C86D-440F-849D-A05C6A66B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496356"/>
              </p:ext>
            </p:extLst>
          </p:nvPr>
        </p:nvGraphicFramePr>
        <p:xfrm>
          <a:off x="838200" y="1825625"/>
          <a:ext cx="9966955" cy="4171344"/>
        </p:xfrm>
        <a:graphic>
          <a:graphicData uri="http://schemas.openxmlformats.org/drawingml/2006/table">
            <a:tbl>
              <a:tblPr firstCol="1" bandRow="1">
                <a:tableStyleId>{C4B1156A-380E-4F78-BDF5-A606A8083BF9}</a:tableStyleId>
              </a:tblPr>
              <a:tblGrid>
                <a:gridCol w="1188717">
                  <a:extLst>
                    <a:ext uri="{9D8B030D-6E8A-4147-A177-3AD203B41FA5}">
                      <a16:colId xmlns:a16="http://schemas.microsoft.com/office/drawing/2014/main" val="1109629974"/>
                    </a:ext>
                  </a:extLst>
                </a:gridCol>
                <a:gridCol w="3017519">
                  <a:extLst>
                    <a:ext uri="{9D8B030D-6E8A-4147-A177-3AD203B41FA5}">
                      <a16:colId xmlns:a16="http://schemas.microsoft.com/office/drawing/2014/main" val="2963926162"/>
                    </a:ext>
                  </a:extLst>
                </a:gridCol>
                <a:gridCol w="3017519">
                  <a:extLst>
                    <a:ext uri="{9D8B030D-6E8A-4147-A177-3AD203B41FA5}">
                      <a16:colId xmlns:a16="http://schemas.microsoft.com/office/drawing/2014/main" val="350415478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51231829"/>
                    </a:ext>
                  </a:extLst>
                </a:gridCol>
              </a:tblGrid>
              <a:tr h="79168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     S.NO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/>
                        </a:rPr>
                        <a:t>ROLL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/>
                        </a:rPr>
                        <a:t>WORK 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454817"/>
                  </a:ext>
                </a:extLst>
              </a:tr>
              <a:tr h="821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SHARON BIANCA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CB.EN.U4CSE20258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Normalization, Table Creation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334820"/>
                  </a:ext>
                </a:extLst>
              </a:tr>
              <a:tr h="821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TEJASWINI BOYAPATI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accent1"/>
                          </a:solidFill>
                          <a:latin typeface="Times New Roman"/>
                        </a:rPr>
                        <a:t>CB.EN.U4CSE20266</a:t>
                      </a:r>
                      <a:endParaRPr lang="en-US">
                        <a:solidFill>
                          <a:schemeClr val="accent1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UI Design, EER And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212213"/>
                  </a:ext>
                </a:extLst>
              </a:tr>
              <a:tr h="821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ASHISH YENEPURI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accent1"/>
                          </a:solidFill>
                          <a:latin typeface="Times New Roman"/>
                        </a:rPr>
                        <a:t>CB.EN.U4CSE20271</a:t>
                      </a:r>
                      <a:endParaRPr lang="en-US">
                        <a:solidFill>
                          <a:schemeClr val="accent1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UI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078549"/>
                  </a:ext>
                </a:extLst>
              </a:tr>
              <a:tr h="821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NITHEESH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accent1"/>
                          </a:solidFill>
                          <a:latin typeface="Times New Roman"/>
                        </a:rPr>
                        <a:t>CB.EN.U4CSE20244</a:t>
                      </a:r>
                      <a:endParaRPr lang="en-US">
                        <a:solidFill>
                          <a:schemeClr val="accent1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  <a:latin typeface="Times New Roman"/>
                        </a:rPr>
                        <a:t>UI Design And 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6990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263719-3E30-4882-91B6-12E1210E216A}"/>
              </a:ext>
            </a:extLst>
          </p:cNvPr>
          <p:cNvSpPr txBox="1"/>
          <p:nvPr/>
        </p:nvSpPr>
        <p:spPr>
          <a:xfrm>
            <a:off x="3857873" y="701014"/>
            <a:ext cx="3742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           TEAM MEMBERS</a:t>
            </a:r>
          </a:p>
        </p:txBody>
      </p:sp>
    </p:spTree>
    <p:extLst>
      <p:ext uri="{BB962C8B-B14F-4D97-AF65-F5344CB8AC3E}">
        <p14:creationId xmlns:p14="http://schemas.microsoft.com/office/powerpoint/2010/main" val="226256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74E9-3E28-4F65-A41B-3D6FB256F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7" y="792230"/>
            <a:ext cx="11747324" cy="6261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SECURITYANSWERS </a:t>
            </a:r>
            <a:r>
              <a:rPr lang="en-US" sz="1800">
                <a:latin typeface="Times New Roman"/>
                <a:ea typeface="+mn-lt"/>
                <a:cs typeface="+mn-lt"/>
              </a:rPr>
              <a:t>(</a:t>
            </a:r>
            <a:r>
              <a:rPr lang="en-US" sz="1800" err="1">
                <a:latin typeface="Times New Roman"/>
                <a:ea typeface="+mn-lt"/>
                <a:cs typeface="+mn-lt"/>
              </a:rPr>
              <a:t>UserLoginID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Security_Ans</a:t>
            </a:r>
            <a:r>
              <a:rPr lang="en-US" sz="1800">
                <a:latin typeface="Times New Roman"/>
                <a:ea typeface="+mn-lt"/>
                <a:cs typeface="+mn-lt"/>
              </a:rPr>
              <a:t>, </a:t>
            </a:r>
            <a:r>
              <a:rPr lang="en-US" sz="1800" err="1">
                <a:latin typeface="Times New Roman"/>
                <a:ea typeface="+mn-lt"/>
                <a:cs typeface="+mn-lt"/>
              </a:rPr>
              <a:t>Security_QuestID</a:t>
            </a:r>
            <a:r>
              <a:rPr lang="en-US" sz="1800">
                <a:latin typeface="Times New Roman"/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SECURITYQUESTIONS</a:t>
            </a:r>
            <a:r>
              <a:rPr lang="en-US" sz="18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  </a:t>
            </a:r>
            <a:r>
              <a:rPr lang="en-US" sz="1800">
                <a:latin typeface="Times New Roman"/>
                <a:ea typeface="+mn-lt"/>
                <a:cs typeface="Times New Roman"/>
              </a:rPr>
              <a:t>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Security_QuestID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Security_Questions</a:t>
            </a:r>
            <a:r>
              <a:rPr lang="en-US" sz="1800">
                <a:latin typeface="Times New Roman"/>
                <a:ea typeface="+mn-lt"/>
                <a:cs typeface="Times New Roman"/>
              </a:rPr>
              <a:t>) </a:t>
            </a:r>
            <a:endParaRPr lang="en-US" sz="1800">
              <a:latin typeface="Times New Roman"/>
              <a:ea typeface="+mn-lt"/>
              <a:cs typeface="+mn-lt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TRANSACTION  </a:t>
            </a:r>
            <a:r>
              <a:rPr lang="en-US" sz="18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    </a:t>
            </a:r>
            <a:r>
              <a:rPr lang="en-US" sz="1800">
                <a:latin typeface="Times New Roman"/>
                <a:ea typeface="+mn-lt"/>
                <a:cs typeface="Times New Roman"/>
              </a:rPr>
              <a:t>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TransactionID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TransactionDate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TransactionTime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TransactionType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endParaRPr lang="en-US">
              <a:solidFill>
                <a:srgbClr val="4472C4"/>
              </a:solidFill>
              <a:latin typeface="Calibri" panose="020F0502020204030204"/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Times New Roman"/>
                <a:ea typeface="+mn-lt"/>
                <a:cs typeface="Times New Roman"/>
              </a:rPr>
              <a:t>                                             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TransactionAmount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NewBalance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AccountID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Customer_id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UserLoginID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 </a:t>
            </a:r>
            <a:endParaRPr lang="en-US">
              <a:solidFill>
                <a:srgbClr val="4472C4"/>
              </a:solidFill>
              <a:latin typeface="Calibri" panose="020F0502020204030204"/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Times New Roman"/>
                <a:ea typeface="+mn-lt"/>
                <a:cs typeface="Times New Roman"/>
              </a:rPr>
              <a:t>                                              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WithdrawalCount</a:t>
            </a:r>
            <a:r>
              <a:rPr lang="en-US" sz="1800">
                <a:latin typeface="Times New Roman"/>
                <a:ea typeface="+mn-lt"/>
                <a:cs typeface="Times New Roman"/>
              </a:rPr>
              <a:t>,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DepositCount</a:t>
            </a:r>
            <a:r>
              <a:rPr lang="en-US" sz="1800">
                <a:latin typeface="Times New Roman"/>
                <a:ea typeface="+mn-lt"/>
                <a:cs typeface="Times New Roman"/>
              </a:rPr>
              <a:t>)</a:t>
            </a:r>
            <a:endParaRPr lang="en-US">
              <a:solidFill>
                <a:schemeClr val="accent1"/>
              </a:solidFill>
              <a:latin typeface="Calibri" panose="020F0502020204030204"/>
              <a:ea typeface="+mn-lt"/>
              <a:cs typeface="Calibri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LOAN-DETAILS</a:t>
            </a:r>
            <a:r>
              <a:rPr lang="en-US" sz="1800" b="1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   </a:t>
            </a:r>
            <a:r>
              <a:rPr lang="en-US" sz="1800">
                <a:latin typeface="Times New Roman"/>
                <a:ea typeface="+mn-lt"/>
                <a:cs typeface="Times New Roman"/>
              </a:rPr>
              <a:t>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LoanNumber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AccountID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LoanAmount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InterestRate</a:t>
            </a:r>
            <a:r>
              <a:rPr lang="en-US" sz="1800">
                <a:latin typeface="Times New Roman"/>
                <a:ea typeface="+mn-lt"/>
                <a:cs typeface="Times New Roman"/>
              </a:rPr>
              <a:t>, 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LoanApprovalDate</a:t>
            </a:r>
            <a:r>
              <a:rPr lang="en-US" sz="1800">
                <a:latin typeface="Times New Roman"/>
                <a:ea typeface="+mn-lt"/>
                <a:cs typeface="Times New Roman"/>
              </a:rPr>
              <a:t>) </a:t>
            </a:r>
            <a:endParaRPr lang="en-US" sz="1800">
              <a:ea typeface="+mn-lt"/>
              <a:cs typeface="+mn-lt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CARD-DETAILS  </a:t>
            </a: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  </a:t>
            </a:r>
            <a:r>
              <a:rPr lang="en-US" sz="1800">
                <a:latin typeface="Times New Roman"/>
                <a:cs typeface="Times New Roman"/>
              </a:rPr>
              <a:t>(</a:t>
            </a:r>
            <a:r>
              <a:rPr lang="en-US" sz="1800" err="1">
                <a:latin typeface="Times New Roman"/>
                <a:cs typeface="Times New Roman"/>
              </a:rPr>
              <a:t>AccountID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CardHolder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CardType</a:t>
            </a:r>
            <a:r>
              <a:rPr lang="en-US" sz="1800">
                <a:latin typeface="Times New Roman"/>
                <a:cs typeface="Times New Roman"/>
              </a:rPr>
              <a:t>, CCV, </a:t>
            </a:r>
            <a:r>
              <a:rPr lang="en-US" sz="1800" err="1">
                <a:latin typeface="Times New Roman"/>
                <a:cs typeface="Times New Roman"/>
              </a:rPr>
              <a:t>ExpirtDate</a:t>
            </a:r>
            <a:r>
              <a:rPr lang="en-US" sz="1800">
                <a:latin typeface="Times New Roman"/>
                <a:cs typeface="Times New Roman"/>
              </a:rPr>
              <a:t>) </a:t>
            </a:r>
            <a:endParaRPr lang="en-US" sz="1800">
              <a:ea typeface="+mn-lt"/>
              <a:cs typeface="+mn-lt"/>
            </a:endParaRP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BILL-PAYMENTS</a:t>
            </a: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  </a:t>
            </a:r>
            <a:r>
              <a:rPr lang="en-US" sz="1800">
                <a:latin typeface="Times New Roman"/>
                <a:cs typeface="Times New Roman"/>
              </a:rPr>
              <a:t> (</a:t>
            </a:r>
            <a:r>
              <a:rPr lang="en-US" sz="1800" err="1">
                <a:latin typeface="Times New Roman"/>
                <a:cs typeface="Times New Roman"/>
              </a:rPr>
              <a:t>BillPayment_no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PaymentType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PaymentConfirmation</a:t>
            </a:r>
            <a:r>
              <a:rPr lang="en-US" sz="1800">
                <a:latin typeface="Times New Roman"/>
                <a:cs typeface="Times New Roman"/>
              </a:rPr>
              <a:t>,  </a:t>
            </a:r>
            <a:r>
              <a:rPr lang="en-US" sz="1800" err="1">
                <a:latin typeface="Times New Roman"/>
                <a:cs typeface="Times New Roman"/>
              </a:rPr>
              <a:t>PaymentAmount</a:t>
            </a:r>
            <a:r>
              <a:rPr lang="en-US" sz="1800">
                <a:latin typeface="Times New Roman"/>
                <a:cs typeface="Times New Roman"/>
              </a:rPr>
              <a:t>, </a:t>
            </a:r>
            <a:r>
              <a:rPr lang="en-US" sz="1800" err="1">
                <a:latin typeface="Times New Roman"/>
                <a:cs typeface="Times New Roman"/>
              </a:rPr>
              <a:t>Customer_id</a:t>
            </a:r>
            <a:r>
              <a:rPr lang="en-US" sz="1800">
                <a:latin typeface="Times New Roman"/>
                <a:cs typeface="Times New Roman"/>
              </a:rPr>
              <a:t>) </a:t>
            </a:r>
          </a:p>
          <a:p>
            <a:pPr marL="342900" indent="-342900"/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FAILEDTRANSACTIONLOG </a:t>
            </a: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   </a:t>
            </a:r>
            <a:r>
              <a:rPr lang="en-US" sz="1800">
                <a:latin typeface="Times New Roman"/>
                <a:cs typeface="Times New Roman"/>
              </a:rPr>
              <a:t>(</a:t>
            </a:r>
            <a:r>
              <a:rPr lang="en-US" sz="1800" err="1">
                <a:latin typeface="Times New Roman"/>
                <a:cs typeface="Times New Roman"/>
              </a:rPr>
              <a:t>FailedTransaction_errorType</a:t>
            </a:r>
            <a:r>
              <a:rPr lang="en-US" sz="1800">
                <a:latin typeface="Times New Roman"/>
                <a:cs typeface="Times New Roman"/>
              </a:rPr>
              <a:t>,  </a:t>
            </a:r>
            <a:r>
              <a:rPr lang="en-US" sz="1800" err="1">
                <a:latin typeface="Times New Roman"/>
                <a:cs typeface="Times New Roman"/>
              </a:rPr>
              <a:t>FailedTransactionID</a:t>
            </a:r>
            <a:r>
              <a:rPr lang="en-US" sz="1800">
                <a:latin typeface="Times New Roman"/>
                <a:cs typeface="Times New Roman"/>
              </a:rPr>
              <a:t>)                                                                                    </a:t>
            </a:r>
          </a:p>
          <a:p>
            <a:pPr marL="0" indent="0">
              <a:buNone/>
            </a:pPr>
            <a:r>
              <a:rPr lang="en-US" sz="1800">
                <a:latin typeface="Times New Roman"/>
                <a:cs typeface="Times New Roman"/>
              </a:rPr>
              <a:t>                                       </a:t>
            </a:r>
            <a:endParaRPr lang="en-US" sz="180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endParaRPr lang="en-US" sz="1800" b="1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  <a:latin typeface="Times New Roman"/>
                <a:cs typeface="Times New Roman"/>
              </a:rPr>
              <a:t>        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 b="1">
              <a:solidFill>
                <a:srgbClr val="4472C4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 b="1">
              <a:solidFill>
                <a:srgbClr val="4472C4"/>
              </a:solidFill>
              <a:latin typeface="Times New Roman"/>
              <a:cs typeface="Times New Roman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AC4109-AB97-40FF-8089-5F14A7E5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2" y="239864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     </a:t>
            </a:r>
            <a:r>
              <a:rPr lang="en-US" sz="4000" b="1">
                <a:latin typeface="Times New Roman"/>
                <a:cs typeface="Times New Roman"/>
              </a:rPr>
              <a:t>CONT.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14904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5E17-DCA6-4268-A407-DB695DF6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17" y="474333"/>
            <a:ext cx="10619983" cy="57026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40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MASTER SCHEMA: </a:t>
            </a:r>
          </a:p>
          <a:p>
            <a:pPr>
              <a:buNone/>
            </a:pPr>
            <a:r>
              <a:rPr lang="en-US" sz="2400">
                <a:latin typeface="Times New Roman"/>
                <a:ea typeface="+mn-lt"/>
                <a:cs typeface="+mn-lt"/>
              </a:rPr>
              <a:t>  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BANK</a:t>
            </a: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  </a:t>
            </a:r>
            <a:r>
              <a:rPr lang="en-US" sz="2400">
                <a:latin typeface="Times New Roman"/>
                <a:ea typeface="+mn-lt"/>
                <a:cs typeface="+mn-lt"/>
              </a:rPr>
              <a:t>(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Emp_firstName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Emp_lastName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Emp_Gender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Emp_DOB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Emp_Designation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Hired_date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Emp_workingStatus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Emp_Mobile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Customer_id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AccountID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Customer_firstName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Customer_lastName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Customer_Gender</a:t>
            </a:r>
            <a:r>
              <a:rPr lang="en-US" sz="2400">
                <a:latin typeface="Times New Roman"/>
                <a:ea typeface="+mn-lt"/>
                <a:cs typeface="+mn-lt"/>
              </a:rPr>
              <a:t>, DOB, State, City,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Customer_Address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Zip_code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Email_Id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Mobile_no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UserLoginID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AccountID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CurrentBalance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AccountType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AccountStatus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SavingsInterestRate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RegisterID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UserName</a:t>
            </a:r>
            <a:r>
              <a:rPr lang="en-US" sz="2400">
                <a:latin typeface="Times New Roman"/>
                <a:ea typeface="+mn-lt"/>
                <a:cs typeface="+mn-lt"/>
              </a:rPr>
              <a:t>, Password, </a:t>
            </a:r>
            <a:r>
              <a:rPr lang="en-US" sz="2400" err="1">
                <a:latin typeface="Times New Roman"/>
                <a:ea typeface="+mn-lt"/>
                <a:cs typeface="+mn-lt"/>
              </a:rPr>
              <a:t>Security_Ans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Security_QuestID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Security_Questions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TransactionID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TransactionDate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TransactionTime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TransactionType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TransactionAmount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NewBalance</a:t>
            </a:r>
            <a:r>
              <a:rPr lang="en-US" sz="2400">
                <a:latin typeface="Times New Roman"/>
                <a:ea typeface="+mn-lt"/>
                <a:cs typeface="+mn-lt"/>
              </a:rPr>
              <a:t>,  </a:t>
            </a:r>
            <a:r>
              <a:rPr lang="en-US" sz="2400" err="1">
                <a:latin typeface="Times New Roman"/>
                <a:ea typeface="+mn-lt"/>
                <a:cs typeface="+mn-lt"/>
              </a:rPr>
              <a:t>WithdrawalCount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DepositCount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LoanNumber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LoanAmount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InterestRate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LoanApprovalDate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CardHolder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CardType</a:t>
            </a:r>
            <a:r>
              <a:rPr lang="en-US" sz="2400">
                <a:latin typeface="Times New Roman"/>
                <a:ea typeface="+mn-lt"/>
                <a:cs typeface="+mn-lt"/>
              </a:rPr>
              <a:t>, CCV, </a:t>
            </a:r>
            <a:r>
              <a:rPr lang="en-US" sz="2400" err="1">
                <a:latin typeface="Times New Roman"/>
                <a:ea typeface="+mn-lt"/>
                <a:cs typeface="+mn-lt"/>
              </a:rPr>
              <a:t>ExpirtDate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BillPayment_no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PaymentType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PaymentConfirmation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PaymentAmount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FailedTransaction_errorType</a:t>
            </a:r>
            <a:r>
              <a:rPr lang="en-US" sz="2400">
                <a:latin typeface="Times New Roman"/>
                <a:ea typeface="+mn-lt"/>
                <a:cs typeface="+mn-lt"/>
              </a:rPr>
              <a:t>, </a:t>
            </a:r>
            <a:r>
              <a:rPr lang="en-US" sz="2400" err="1">
                <a:latin typeface="Times New Roman"/>
                <a:ea typeface="+mn-lt"/>
                <a:cs typeface="+mn-lt"/>
              </a:rPr>
              <a:t>FailedTransactionID</a:t>
            </a:r>
            <a:r>
              <a:rPr lang="en-US" sz="2400">
                <a:latin typeface="Times New Roman"/>
                <a:ea typeface="+mn-lt"/>
                <a:cs typeface="+mn-lt"/>
              </a:rPr>
              <a:t>) 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90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F1C5-5E7C-4061-A23C-4323128D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70853"/>
            <a:ext cx="10578230" cy="590611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 sz="80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1 NF :</a:t>
            </a:r>
            <a:endParaRPr lang="en-US" sz="8000">
              <a:solidFill>
                <a:schemeClr val="accent1"/>
              </a:solidFill>
              <a:cs typeface="Calibri"/>
            </a:endParaRPr>
          </a:p>
          <a:p>
            <a:pPr>
              <a:buFont typeface="Arial"/>
              <a:buChar char="•"/>
            </a:pPr>
            <a:endParaRPr lang="en-US" sz="4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4400">
                <a:ea typeface="+mn-lt"/>
                <a:cs typeface="+mn-lt"/>
              </a:rPr>
              <a:t>The relations should have primary keys</a:t>
            </a:r>
            <a:endParaRPr lang="en-GB" sz="4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4400">
                <a:ea typeface="+mn-lt"/>
                <a:cs typeface="+mn-lt"/>
              </a:rPr>
              <a:t>There should be no repeating groups</a:t>
            </a:r>
            <a:endParaRPr lang="en-GB" sz="4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4400">
                <a:ea typeface="+mn-lt"/>
                <a:cs typeface="+mn-lt"/>
              </a:rPr>
              <a:t>Decompose multi values attributes into new tables</a:t>
            </a:r>
            <a:endParaRPr lang="en-GB" sz="4400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r>
              <a:rPr lang="en-US" sz="44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Multivariable attributes:</a:t>
            </a:r>
          </a:p>
          <a:p>
            <a:pPr>
              <a:buNone/>
            </a:pPr>
            <a:r>
              <a:rPr lang="en-US" sz="4400" err="1">
                <a:ea typeface="+mn-lt"/>
                <a:cs typeface="+mn-lt"/>
              </a:rPr>
              <a:t>TransactionID</a:t>
            </a:r>
            <a:r>
              <a:rPr lang="en-US" sz="4400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 sz="4400" err="1">
                <a:ea typeface="+mn-lt"/>
                <a:cs typeface="+mn-lt"/>
              </a:rPr>
              <a:t>Mobile_no</a:t>
            </a:r>
            <a:r>
              <a:rPr lang="en-US" sz="4400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 sz="4400" err="1">
                <a:ea typeface="+mn-lt"/>
                <a:cs typeface="+mn-lt"/>
              </a:rPr>
              <a:t>Emp_Mobile</a:t>
            </a:r>
            <a:r>
              <a:rPr lang="en-US" sz="4400">
                <a:ea typeface="+mn-lt"/>
                <a:cs typeface="+mn-lt"/>
              </a:rPr>
              <a:t>,   </a:t>
            </a:r>
            <a:endParaRPr lang="en-US"/>
          </a:p>
          <a:p>
            <a:pPr>
              <a:buNone/>
            </a:pPr>
            <a:r>
              <a:rPr lang="en-US" sz="4400" err="1">
                <a:ea typeface="+mn-lt"/>
                <a:cs typeface="+mn-lt"/>
              </a:rPr>
              <a:t>LoanNumber</a:t>
            </a:r>
            <a:r>
              <a:rPr lang="en-US" sz="4400"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4400" err="1">
                <a:ea typeface="+mn-lt"/>
                <a:cs typeface="+mn-lt"/>
              </a:rPr>
              <a:t>BillPayment_no</a:t>
            </a:r>
            <a:r>
              <a:rPr lang="en-US" sz="4400">
                <a:ea typeface="+mn-lt"/>
                <a:cs typeface="+mn-lt"/>
              </a:rPr>
              <a:t>.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</a:t>
            </a: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0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336ED-C2FB-470C-AE1F-2BB05839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79" y="532231"/>
            <a:ext cx="10676021" cy="5644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Table 1: </a:t>
            </a:r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BANK 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Emp_id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Emp_firstName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Emp_lastName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Emp_Gender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Emp_DOB</a:t>
            </a:r>
            <a:r>
              <a:rPr lang="en-US" sz="2400">
                <a:ea typeface="+mn-lt"/>
                <a:cs typeface="+mn-lt"/>
              </a:rPr>
              <a:t>, 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Emp_Designation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Hired_date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Emp_workingStatus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Customer_id</a:t>
            </a:r>
            <a:r>
              <a:rPr lang="en-US" sz="2400">
                <a:ea typeface="+mn-lt"/>
                <a:cs typeface="+mn-lt"/>
              </a:rPr>
              <a:t>,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cs typeface="Calibri"/>
              </a:rPr>
              <a:t>             </a:t>
            </a:r>
            <a:r>
              <a:rPr lang="en-US" sz="2400">
                <a:ea typeface="+mn-lt"/>
                <a:cs typeface="+mn-lt"/>
              </a:rPr>
              <a:t>    </a:t>
            </a:r>
            <a:r>
              <a:rPr lang="en-US" sz="2400" err="1">
                <a:ea typeface="+mn-lt"/>
                <a:cs typeface="+mn-lt"/>
              </a:rPr>
              <a:t>AccountID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Customer_firstName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Customer_lastName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Customer_Gender</a:t>
            </a:r>
            <a:r>
              <a:rPr lang="en-US" sz="2400">
                <a:ea typeface="+mn-lt"/>
                <a:cs typeface="+mn-lt"/>
              </a:rPr>
              <a:t>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DOB, State, City, </a:t>
            </a:r>
            <a:r>
              <a:rPr lang="en-US" sz="2400" err="1">
                <a:ea typeface="+mn-lt"/>
                <a:cs typeface="+mn-lt"/>
              </a:rPr>
              <a:t>Customer_Address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Zip_code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Email_Id</a:t>
            </a:r>
            <a:r>
              <a:rPr lang="en-US" sz="2400">
                <a:ea typeface="+mn-lt"/>
                <a:cs typeface="+mn-lt"/>
              </a:rPr>
              <a:t>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UserLoginID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AccountID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CurrentBalance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AccountType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AccountStatus</a:t>
            </a:r>
            <a:r>
              <a:rPr lang="en-US" sz="2400">
                <a:ea typeface="+mn-lt"/>
                <a:cs typeface="+mn-lt"/>
              </a:rPr>
              <a:t>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SavingsInterestRate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RegisterID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UserName</a:t>
            </a:r>
            <a:r>
              <a:rPr lang="en-US" sz="2400">
                <a:ea typeface="+mn-lt"/>
                <a:cs typeface="+mn-lt"/>
              </a:rPr>
              <a:t>, Password,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Security_Ans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Security_QuestID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Security_Questions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TransactionID</a:t>
            </a:r>
            <a:r>
              <a:rPr lang="en-US" sz="2400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TransactionDate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TransactionTime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TransactionType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TransactionAmount</a:t>
            </a:r>
            <a:r>
              <a:rPr lang="en-US" sz="2400">
                <a:ea typeface="+mn-lt"/>
                <a:cs typeface="+mn-lt"/>
              </a:rPr>
              <a:t>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NewBalance</a:t>
            </a:r>
            <a:r>
              <a:rPr lang="en-US" sz="2400">
                <a:ea typeface="+mn-lt"/>
                <a:cs typeface="+mn-lt"/>
              </a:rPr>
              <a:t>,  </a:t>
            </a:r>
            <a:r>
              <a:rPr lang="en-US" sz="2400" err="1">
                <a:ea typeface="+mn-lt"/>
                <a:cs typeface="+mn-lt"/>
              </a:rPr>
              <a:t>WithdrawalCount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DepositCount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LoanNumber</a:t>
            </a:r>
            <a:r>
              <a:rPr lang="en-US" sz="2400">
                <a:ea typeface="+mn-lt"/>
                <a:cs typeface="+mn-lt"/>
              </a:rPr>
              <a:t>,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</a:t>
            </a:r>
            <a:r>
              <a:rPr lang="en-US" sz="2400" err="1">
                <a:ea typeface="+mn-lt"/>
                <a:cs typeface="+mn-lt"/>
              </a:rPr>
              <a:t>LoanAmount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InterestRate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LoanApprovalDate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CardHolder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CardType</a:t>
            </a:r>
            <a:r>
              <a:rPr lang="en-US" sz="2400">
                <a:ea typeface="+mn-lt"/>
                <a:cs typeface="+mn-lt"/>
              </a:rPr>
              <a:t>,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               </a:t>
            </a:r>
            <a:r>
              <a:rPr lang="en-US" sz="2400">
                <a:ea typeface="+mn-lt"/>
                <a:cs typeface="+mn-lt"/>
              </a:rPr>
              <a:t> CCV, </a:t>
            </a:r>
            <a:r>
              <a:rPr lang="en-US" sz="2400" err="1">
                <a:ea typeface="+mn-lt"/>
                <a:cs typeface="+mn-lt"/>
              </a:rPr>
              <a:t>ExpirtDate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BillPayment_no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PaymentType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PaymentConfirmation</a:t>
            </a:r>
            <a:r>
              <a:rPr lang="en-US" sz="2400">
                <a:ea typeface="+mn-lt"/>
                <a:cs typeface="+mn-lt"/>
              </a:rPr>
              <a:t>, 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</a:t>
            </a:r>
            <a:r>
              <a:rPr lang="en-US" sz="2400" err="1">
                <a:ea typeface="+mn-lt"/>
                <a:cs typeface="+mn-lt"/>
              </a:rPr>
              <a:t>PaymentAmount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FailedTransaction_errorType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FailedTransactionID</a:t>
            </a:r>
            <a:r>
              <a:rPr lang="en-US" sz="2400">
                <a:ea typeface="+mn-lt"/>
                <a:cs typeface="+mn-lt"/>
              </a:rPr>
              <a:t>) </a:t>
            </a:r>
            <a:endParaRPr lang="en-US"/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497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REVIEW-02</vt:lpstr>
      <vt:lpstr>ENHANCED ER DIAGRAM</vt:lpstr>
      <vt:lpstr>PowerPoint Presentation</vt:lpstr>
      <vt:lpstr>NORMALISATION</vt:lpstr>
      <vt:lpstr>                NORMALISATION</vt:lpstr>
      <vt:lpstr>     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BCNF </vt:lpstr>
      <vt:lpstr>CREATION OF TABLES</vt:lpstr>
      <vt:lpstr>EMPLOYEE TABLE</vt:lpstr>
      <vt:lpstr>CUSTOMER TABLE</vt:lpstr>
      <vt:lpstr>ACCOUNT_DETAILS</vt:lpstr>
      <vt:lpstr>REGISTRATION</vt:lpstr>
      <vt:lpstr>SECURITY QUESTION AND ANSWER</vt:lpstr>
      <vt:lpstr>TRANSACTION</vt:lpstr>
      <vt:lpstr>CONDT....</vt:lpstr>
      <vt:lpstr>LOAN DETAILS AND TYPES</vt:lpstr>
      <vt:lpstr>CARD_DETAILS AND BILL_PAYMENTS</vt:lpstr>
      <vt:lpstr>FAILED_TRANSACTION AND CUS_MOBILE</vt:lpstr>
      <vt:lpstr>EMP_NUMBER AND LOAN_CUSTOMER</vt:lpstr>
      <vt:lpstr>ACC_TRANSACT AND ACC_BILL</vt:lpstr>
      <vt:lpstr>STATE_CITY AND ZIP</vt:lpstr>
      <vt:lpstr>USER INTERFACE</vt:lpstr>
      <vt:lpstr>HomePage</vt:lpstr>
      <vt:lpstr>Admin Login </vt:lpstr>
      <vt:lpstr>Registration</vt:lpstr>
      <vt:lpstr>User Login</vt:lpstr>
      <vt:lpstr>Security Check</vt:lpstr>
      <vt:lpstr>User Acc (Static)</vt:lpstr>
      <vt:lpstr>User Details Updation</vt:lpstr>
      <vt:lpstr>Loan Form</vt:lpstr>
      <vt:lpstr>Bill Payment</vt:lpstr>
      <vt:lpstr>Transfer </vt:lpstr>
      <vt:lpstr>Feedback</vt:lpstr>
      <vt:lpstr>CONCLUSION//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183</cp:revision>
  <dcterms:created xsi:type="dcterms:W3CDTF">2021-12-21T14:09:30Z</dcterms:created>
  <dcterms:modified xsi:type="dcterms:W3CDTF">2021-12-21T21:27:33Z</dcterms:modified>
</cp:coreProperties>
</file>